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304" r:id="rId2"/>
    <p:sldId id="256" r:id="rId3"/>
    <p:sldId id="257" r:id="rId4"/>
    <p:sldId id="258" r:id="rId5"/>
    <p:sldId id="295" r:id="rId6"/>
    <p:sldId id="302" r:id="rId7"/>
    <p:sldId id="261" r:id="rId8"/>
    <p:sldId id="270" r:id="rId9"/>
    <p:sldId id="282" r:id="rId10"/>
    <p:sldId id="291" r:id="rId11"/>
    <p:sldId id="298" r:id="rId12"/>
    <p:sldId id="292" r:id="rId13"/>
    <p:sldId id="271" r:id="rId14"/>
    <p:sldId id="268" r:id="rId15"/>
    <p:sldId id="272" r:id="rId16"/>
    <p:sldId id="265" r:id="rId17"/>
    <p:sldId id="296" r:id="rId18"/>
    <p:sldId id="277" r:id="rId19"/>
    <p:sldId id="301" r:id="rId20"/>
    <p:sldId id="273" r:id="rId21"/>
    <p:sldId id="274" r:id="rId22"/>
    <p:sldId id="276" r:id="rId23"/>
    <p:sldId id="299" r:id="rId24"/>
    <p:sldId id="303" r:id="rId25"/>
    <p:sldId id="300" r:id="rId26"/>
    <p:sldId id="259" r:id="rId27"/>
  </p:sldIdLst>
  <p:sldSz cx="12192000" cy="6858000"/>
  <p:notesSz cx="6858000" cy="9144000"/>
  <p:embeddedFontLst>
    <p:embeddedFont>
      <p:font typeface="Apple Garamond" panose="02000506080000020004" pitchFamily="2" charset="0"/>
      <p:regular r:id="rId29"/>
    </p:embeddedFont>
    <p:embeddedFont>
      <p:font typeface="Baskerville Old Face" panose="02020602080505020303" pitchFamily="18" charset="0"/>
      <p:regular r:id="rId30"/>
    </p:embeddedFont>
    <p:embeddedFont>
      <p:font typeface="Inter" panose="02000503000000020004" pitchFamily="2"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solidFill>
                <a:latin typeface="Apple Garamond" panose="02000506080000020004" pitchFamily="2" charset="0"/>
                <a:ea typeface="+mn-ea"/>
                <a:cs typeface="+mn-cs"/>
              </a:defRPr>
            </a:pPr>
            <a:r>
              <a:rPr lang="en-US">
                <a:solidFill>
                  <a:schemeClr val="tx1"/>
                </a:solidFill>
                <a:latin typeface="Apple Garamond" panose="02000506080000020004" pitchFamily="2" charset="0"/>
              </a:rPr>
              <a:t>Reasons to Remember the Name</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solidFill>
              <a:latin typeface="Apple Garamond" panose="02000506080000020004" pitchFamily="2" charset="0"/>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A89-4680-BD5D-1E15BEF08F1F}"/>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A89-4680-BD5D-1E15BEF08F1F}"/>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A89-4680-BD5D-1E15BEF08F1F}"/>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A89-4680-BD5D-1E15BEF08F1F}"/>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9A89-4680-BD5D-1E15BEF08F1F}"/>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Luck</c:v>
                </c:pt>
                <c:pt idx="1">
                  <c:v>Skill</c:v>
                </c:pt>
                <c:pt idx="2">
                  <c:v>Concentrated Power of Will</c:v>
                </c:pt>
                <c:pt idx="3">
                  <c:v>Pleasure</c:v>
                </c:pt>
                <c:pt idx="4">
                  <c:v>Pain</c:v>
                </c:pt>
              </c:strCache>
            </c:strRef>
          </c:cat>
          <c:val>
            <c:numRef>
              <c:f>Sheet1!$B$2:$B$6</c:f>
              <c:numCache>
                <c:formatCode>General</c:formatCode>
                <c:ptCount val="5"/>
                <c:pt idx="0">
                  <c:v>10</c:v>
                </c:pt>
                <c:pt idx="1">
                  <c:v>20</c:v>
                </c:pt>
                <c:pt idx="2">
                  <c:v>15</c:v>
                </c:pt>
                <c:pt idx="3">
                  <c:v>5</c:v>
                </c:pt>
                <c:pt idx="4">
                  <c:v>50</c:v>
                </c:pt>
              </c:numCache>
            </c:numRef>
          </c:val>
          <c:extLst>
            <c:ext xmlns:c16="http://schemas.microsoft.com/office/drawing/2014/chart" uri="{C3380CC4-5D6E-409C-BE32-E72D297353CC}">
              <c16:uniqueId val="{00000000-8CFF-4EEA-A48B-C0806D04DF8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7.0027746153326048E-2"/>
          <c:y val="9.3654228932337047E-2"/>
          <c:w val="0.8868485845966394"/>
          <c:h val="9.7571272642318033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pple Garamond" panose="0200050608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bg1"/>
                </a:solidFill>
                <a:latin typeface="+mn-lt"/>
                <a:ea typeface="+mn-ea"/>
                <a:cs typeface="+mn-cs"/>
              </a:defRPr>
            </a:pPr>
            <a:r>
              <a:rPr lang="en-US" dirty="0">
                <a:latin typeface="Apple Garamond" panose="02000506080000020004" pitchFamily="2" charset="0"/>
              </a:rPr>
              <a:t>What</a:t>
            </a:r>
            <a:r>
              <a:rPr lang="en-US" baseline="0" dirty="0">
                <a:latin typeface="Apple Garamond" panose="02000506080000020004" pitchFamily="2" charset="0"/>
              </a:rPr>
              <a:t> it takes to put on a show</a:t>
            </a:r>
            <a:endParaRPr lang="en-US" dirty="0">
              <a:latin typeface="Apple Garamond" panose="02000506080000020004" pitchFamily="2" charset="0"/>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What It Takes to Make a Great Show</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074-401F-8B81-7B39EDDE3C48}"/>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074-401F-8B81-7B39EDDE3C48}"/>
              </c:ext>
            </c:extLst>
          </c:dPt>
          <c:dLbls>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Talent / Creativity / Spark</c:v>
                </c:pt>
                <c:pt idx="1">
                  <c:v>Work</c:v>
                </c:pt>
              </c:strCache>
            </c:strRef>
          </c:cat>
          <c:val>
            <c:numRef>
              <c:f>Sheet1!$B$2:$B$3</c:f>
              <c:numCache>
                <c:formatCode>General</c:formatCode>
                <c:ptCount val="2"/>
                <c:pt idx="0">
                  <c:v>1</c:v>
                </c:pt>
                <c:pt idx="1">
                  <c:v>99</c:v>
                </c:pt>
              </c:numCache>
            </c:numRef>
          </c:val>
          <c:extLst>
            <c:ext xmlns:c16="http://schemas.microsoft.com/office/drawing/2014/chart" uri="{C3380CC4-5D6E-409C-BE32-E72D297353CC}">
              <c16:uniqueId val="{00000000-B302-49AE-8D0F-FDC9A1DC9B0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22897342604999144"/>
          <c:y val="0.11273488677933269"/>
          <c:w val="0.53756913587439115"/>
          <c:h val="7.710388666990687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Apple Garamond" panose="0200050608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4E687-035B-4A6D-838E-3F82080D4025}"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8A3FC-823F-45CE-AF4B-2CEC32B64E88}" type="slidenum">
              <a:rPr lang="en-US" smtClean="0"/>
              <a:t>‹#›</a:t>
            </a:fld>
            <a:endParaRPr lang="en-US"/>
          </a:p>
        </p:txBody>
      </p:sp>
    </p:spTree>
    <p:extLst>
      <p:ext uri="{BB962C8B-B14F-4D97-AF65-F5344CB8AC3E}">
        <p14:creationId xmlns:p14="http://schemas.microsoft.com/office/powerpoint/2010/main" val="3038882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58A3FC-823F-45CE-AF4B-2CEC32B64E88}" type="slidenum">
              <a:rPr lang="en-US" smtClean="0"/>
              <a:t>11</a:t>
            </a:fld>
            <a:endParaRPr lang="en-US"/>
          </a:p>
        </p:txBody>
      </p:sp>
    </p:spTree>
    <p:extLst>
      <p:ext uri="{BB962C8B-B14F-4D97-AF65-F5344CB8AC3E}">
        <p14:creationId xmlns:p14="http://schemas.microsoft.com/office/powerpoint/2010/main" val="841325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ple Garamond" panose="02000506080000020004" pitchFamily="2" charset="0"/>
              </a:rPr>
              <a:t>The thing that will bring this show to life is not talent, ingenuity, creativity, intelligence, magic, spark, anything like that. It’s work. Labor is what it will take to make this exist. Conceptualizing a perfect show is easy. Executing any show at all is hard. Scheduling, focusing, practicing, reading the script 250 times, that stuff involves zero creativity, zero talent, zero specialty.</a:t>
            </a:r>
          </a:p>
          <a:p>
            <a:endParaRPr lang="en-US" dirty="0"/>
          </a:p>
        </p:txBody>
      </p:sp>
      <p:sp>
        <p:nvSpPr>
          <p:cNvPr id="4" name="Slide Number Placeholder 3"/>
          <p:cNvSpPr>
            <a:spLocks noGrp="1"/>
          </p:cNvSpPr>
          <p:nvPr>
            <p:ph type="sldNum" sz="quarter" idx="5"/>
          </p:nvPr>
        </p:nvSpPr>
        <p:spPr/>
        <p:txBody>
          <a:bodyPr/>
          <a:lstStyle/>
          <a:p>
            <a:fld id="{9E58A3FC-823F-45CE-AF4B-2CEC32B64E88}" type="slidenum">
              <a:rPr lang="en-US" smtClean="0"/>
              <a:t>18</a:t>
            </a:fld>
            <a:endParaRPr lang="en-US"/>
          </a:p>
        </p:txBody>
      </p:sp>
    </p:spTree>
    <p:extLst>
      <p:ext uri="{BB962C8B-B14F-4D97-AF65-F5344CB8AC3E}">
        <p14:creationId xmlns:p14="http://schemas.microsoft.com/office/powerpoint/2010/main" val="1650274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3697-8B2D-A349-10DC-DD50FA120D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326D7-E7FB-7B9D-32BA-A3D15804DA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36FAFF-E5EF-F662-BE35-D15B09BD9619}"/>
              </a:ext>
            </a:extLst>
          </p:cNvPr>
          <p:cNvSpPr>
            <a:spLocks noGrp="1"/>
          </p:cNvSpPr>
          <p:nvPr>
            <p:ph type="dt" sz="half" idx="10"/>
          </p:nvPr>
        </p:nvSpPr>
        <p:spPr/>
        <p:txBody>
          <a:bodyPr/>
          <a:lstStyle/>
          <a:p>
            <a:fld id="{45606DE8-8252-42F5-AC94-5904A67DC85B}" type="datetimeFigureOut">
              <a:rPr lang="en-US" smtClean="0"/>
              <a:t>6/4/2025</a:t>
            </a:fld>
            <a:endParaRPr lang="en-US"/>
          </a:p>
        </p:txBody>
      </p:sp>
      <p:sp>
        <p:nvSpPr>
          <p:cNvPr id="5" name="Footer Placeholder 4">
            <a:extLst>
              <a:ext uri="{FF2B5EF4-FFF2-40B4-BE49-F238E27FC236}">
                <a16:creationId xmlns:a16="http://schemas.microsoft.com/office/drawing/2014/main" id="{E4F2389E-F5ED-CA02-63A2-A356732A7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99209-0AC2-B2DE-1A4C-05656C8A72F5}"/>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891018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EAC4-59E2-9038-AADA-A58F48E13D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DC193-01EE-B98E-DFDA-26316AF484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FEC892-D10E-910D-4227-024BD577BB37}"/>
              </a:ext>
            </a:extLst>
          </p:cNvPr>
          <p:cNvSpPr>
            <a:spLocks noGrp="1"/>
          </p:cNvSpPr>
          <p:nvPr>
            <p:ph type="dt" sz="half" idx="10"/>
          </p:nvPr>
        </p:nvSpPr>
        <p:spPr/>
        <p:txBody>
          <a:bodyPr/>
          <a:lstStyle/>
          <a:p>
            <a:fld id="{45606DE8-8252-42F5-AC94-5904A67DC85B}" type="datetimeFigureOut">
              <a:rPr lang="en-US" smtClean="0"/>
              <a:t>6/4/2025</a:t>
            </a:fld>
            <a:endParaRPr lang="en-US"/>
          </a:p>
        </p:txBody>
      </p:sp>
      <p:sp>
        <p:nvSpPr>
          <p:cNvPr id="5" name="Footer Placeholder 4">
            <a:extLst>
              <a:ext uri="{FF2B5EF4-FFF2-40B4-BE49-F238E27FC236}">
                <a16:creationId xmlns:a16="http://schemas.microsoft.com/office/drawing/2014/main" id="{B06C066F-B300-4038-7AAA-14396C037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2467F-1DD3-7B73-FC09-47AEA0F0128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82334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94E6D5-56C1-7965-099D-64548E9EC3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53D2D8-9B58-7B4D-A830-EFDB80E2D4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C02DD-5158-0A6B-A573-4EB9BF7DD4F3}"/>
              </a:ext>
            </a:extLst>
          </p:cNvPr>
          <p:cNvSpPr>
            <a:spLocks noGrp="1"/>
          </p:cNvSpPr>
          <p:nvPr>
            <p:ph type="dt" sz="half" idx="10"/>
          </p:nvPr>
        </p:nvSpPr>
        <p:spPr/>
        <p:txBody>
          <a:bodyPr/>
          <a:lstStyle/>
          <a:p>
            <a:fld id="{45606DE8-8252-42F5-AC94-5904A67DC85B}" type="datetimeFigureOut">
              <a:rPr lang="en-US" smtClean="0"/>
              <a:t>6/4/2025</a:t>
            </a:fld>
            <a:endParaRPr lang="en-US"/>
          </a:p>
        </p:txBody>
      </p:sp>
      <p:sp>
        <p:nvSpPr>
          <p:cNvPr id="5" name="Footer Placeholder 4">
            <a:extLst>
              <a:ext uri="{FF2B5EF4-FFF2-40B4-BE49-F238E27FC236}">
                <a16:creationId xmlns:a16="http://schemas.microsoft.com/office/drawing/2014/main" id="{A0196F2F-25DF-57A9-CC8A-DB2A44706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F9C2-DC1C-E88C-928B-BFD92C4486DC}"/>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493693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B6E4-6B76-8C69-7023-4DAABECD9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496013-8861-19CE-B9C1-2C58A4A3A6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8A929-1EE5-94F4-1DB4-8B44168CCF3A}"/>
              </a:ext>
            </a:extLst>
          </p:cNvPr>
          <p:cNvSpPr>
            <a:spLocks noGrp="1"/>
          </p:cNvSpPr>
          <p:nvPr>
            <p:ph type="dt" sz="half" idx="10"/>
          </p:nvPr>
        </p:nvSpPr>
        <p:spPr/>
        <p:txBody>
          <a:bodyPr/>
          <a:lstStyle/>
          <a:p>
            <a:fld id="{45606DE8-8252-42F5-AC94-5904A67DC85B}" type="datetimeFigureOut">
              <a:rPr lang="en-US" smtClean="0"/>
              <a:t>6/4/2025</a:t>
            </a:fld>
            <a:endParaRPr lang="en-US"/>
          </a:p>
        </p:txBody>
      </p:sp>
      <p:sp>
        <p:nvSpPr>
          <p:cNvPr id="5" name="Footer Placeholder 4">
            <a:extLst>
              <a:ext uri="{FF2B5EF4-FFF2-40B4-BE49-F238E27FC236}">
                <a16:creationId xmlns:a16="http://schemas.microsoft.com/office/drawing/2014/main" id="{04CDCB62-177C-3B2D-0EA4-7DA2FAD40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C771B-7E92-784B-CCFE-300B0E5452F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900467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3ACB-6CD7-0123-D243-712902C56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B75428-58B1-9CD2-7A70-75AE8D49D5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27855F-E680-BC51-49F7-C002221B8FAD}"/>
              </a:ext>
            </a:extLst>
          </p:cNvPr>
          <p:cNvSpPr>
            <a:spLocks noGrp="1"/>
          </p:cNvSpPr>
          <p:nvPr>
            <p:ph type="dt" sz="half" idx="10"/>
          </p:nvPr>
        </p:nvSpPr>
        <p:spPr/>
        <p:txBody>
          <a:bodyPr/>
          <a:lstStyle/>
          <a:p>
            <a:fld id="{45606DE8-8252-42F5-AC94-5904A67DC85B}" type="datetimeFigureOut">
              <a:rPr lang="en-US" smtClean="0"/>
              <a:t>6/4/2025</a:t>
            </a:fld>
            <a:endParaRPr lang="en-US"/>
          </a:p>
        </p:txBody>
      </p:sp>
      <p:sp>
        <p:nvSpPr>
          <p:cNvPr id="5" name="Footer Placeholder 4">
            <a:extLst>
              <a:ext uri="{FF2B5EF4-FFF2-40B4-BE49-F238E27FC236}">
                <a16:creationId xmlns:a16="http://schemas.microsoft.com/office/drawing/2014/main" id="{794A2FB1-C36E-0EDD-E665-D58F2DD32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12C64-3B71-22FD-D896-7BAAD513524B}"/>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94183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345B-B031-277F-0445-D15AD6E49D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420019-6924-91F7-F84B-D5F741730C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CF89D0-7B80-23F3-9C06-629F213D23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407AF2-7094-FF86-A57F-8D56D2B85F9B}"/>
              </a:ext>
            </a:extLst>
          </p:cNvPr>
          <p:cNvSpPr>
            <a:spLocks noGrp="1"/>
          </p:cNvSpPr>
          <p:nvPr>
            <p:ph type="dt" sz="half" idx="10"/>
          </p:nvPr>
        </p:nvSpPr>
        <p:spPr/>
        <p:txBody>
          <a:bodyPr/>
          <a:lstStyle/>
          <a:p>
            <a:fld id="{45606DE8-8252-42F5-AC94-5904A67DC85B}" type="datetimeFigureOut">
              <a:rPr lang="en-US" smtClean="0"/>
              <a:t>6/4/2025</a:t>
            </a:fld>
            <a:endParaRPr lang="en-US"/>
          </a:p>
        </p:txBody>
      </p:sp>
      <p:sp>
        <p:nvSpPr>
          <p:cNvPr id="6" name="Footer Placeholder 5">
            <a:extLst>
              <a:ext uri="{FF2B5EF4-FFF2-40B4-BE49-F238E27FC236}">
                <a16:creationId xmlns:a16="http://schemas.microsoft.com/office/drawing/2014/main" id="{0A3FED78-393F-11A8-0BEA-92B0C47A0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7537B-84BC-CD06-F8A2-6BE6E54F3B3F}"/>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1540473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6C0A-02A5-F066-B00C-690BF2F624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380C22-724D-26B7-4F44-A216BD9BA4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99BD1A-96E8-5696-8B84-F66A3753E9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CE12DB-74F6-4C20-3025-69C382470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5CC6D6-8BAA-CEF0-20BE-8D16FD5DAA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C8AB85-0AF7-A0BC-0AB2-B3939EB93779}"/>
              </a:ext>
            </a:extLst>
          </p:cNvPr>
          <p:cNvSpPr>
            <a:spLocks noGrp="1"/>
          </p:cNvSpPr>
          <p:nvPr>
            <p:ph type="dt" sz="half" idx="10"/>
          </p:nvPr>
        </p:nvSpPr>
        <p:spPr/>
        <p:txBody>
          <a:bodyPr/>
          <a:lstStyle/>
          <a:p>
            <a:fld id="{45606DE8-8252-42F5-AC94-5904A67DC85B}" type="datetimeFigureOut">
              <a:rPr lang="en-US" smtClean="0"/>
              <a:t>6/4/2025</a:t>
            </a:fld>
            <a:endParaRPr lang="en-US"/>
          </a:p>
        </p:txBody>
      </p:sp>
      <p:sp>
        <p:nvSpPr>
          <p:cNvPr id="8" name="Footer Placeholder 7">
            <a:extLst>
              <a:ext uri="{FF2B5EF4-FFF2-40B4-BE49-F238E27FC236}">
                <a16:creationId xmlns:a16="http://schemas.microsoft.com/office/drawing/2014/main" id="{ADC160EF-49F7-9748-5EC3-ED3A9EAD7B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9C5D6-F2F3-FE35-43CC-962B9F98E4E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126260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91FF-1AD2-CB9A-9EEA-EB165A5523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0CF855-534C-4ECB-94E2-1E62FDA2CE38}"/>
              </a:ext>
            </a:extLst>
          </p:cNvPr>
          <p:cNvSpPr>
            <a:spLocks noGrp="1"/>
          </p:cNvSpPr>
          <p:nvPr>
            <p:ph type="dt" sz="half" idx="10"/>
          </p:nvPr>
        </p:nvSpPr>
        <p:spPr/>
        <p:txBody>
          <a:bodyPr/>
          <a:lstStyle/>
          <a:p>
            <a:fld id="{45606DE8-8252-42F5-AC94-5904A67DC85B}" type="datetimeFigureOut">
              <a:rPr lang="en-US" smtClean="0"/>
              <a:t>6/4/2025</a:t>
            </a:fld>
            <a:endParaRPr lang="en-US"/>
          </a:p>
        </p:txBody>
      </p:sp>
      <p:sp>
        <p:nvSpPr>
          <p:cNvPr id="4" name="Footer Placeholder 3">
            <a:extLst>
              <a:ext uri="{FF2B5EF4-FFF2-40B4-BE49-F238E27FC236}">
                <a16:creationId xmlns:a16="http://schemas.microsoft.com/office/drawing/2014/main" id="{90053F80-93C6-610C-418E-920029E88D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23C0F1-A4E3-880F-9BC0-B8B4DC924F04}"/>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28219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FB40A-CD37-13A4-50C7-FDF5AACD7588}"/>
              </a:ext>
            </a:extLst>
          </p:cNvPr>
          <p:cNvSpPr>
            <a:spLocks noGrp="1"/>
          </p:cNvSpPr>
          <p:nvPr>
            <p:ph type="dt" sz="half" idx="10"/>
          </p:nvPr>
        </p:nvSpPr>
        <p:spPr/>
        <p:txBody>
          <a:bodyPr/>
          <a:lstStyle/>
          <a:p>
            <a:fld id="{45606DE8-8252-42F5-AC94-5904A67DC85B}" type="datetimeFigureOut">
              <a:rPr lang="en-US" smtClean="0"/>
              <a:t>6/4/2025</a:t>
            </a:fld>
            <a:endParaRPr lang="en-US"/>
          </a:p>
        </p:txBody>
      </p:sp>
      <p:sp>
        <p:nvSpPr>
          <p:cNvPr id="3" name="Footer Placeholder 2">
            <a:extLst>
              <a:ext uri="{FF2B5EF4-FFF2-40B4-BE49-F238E27FC236}">
                <a16:creationId xmlns:a16="http://schemas.microsoft.com/office/drawing/2014/main" id="{5851B715-3CC6-18C9-1BC7-A6D5314397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6F610-F429-683D-DDFF-8B4C6BCFB1CA}"/>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16796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197D-C48A-6C29-1127-5DCC1F3CC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274ED9-62F4-E2EE-C23E-A4A81F299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4E8119-D1E3-FAFA-75CC-5334F00720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AE7DD-5B6A-E428-8FD7-67A4CFECB100}"/>
              </a:ext>
            </a:extLst>
          </p:cNvPr>
          <p:cNvSpPr>
            <a:spLocks noGrp="1"/>
          </p:cNvSpPr>
          <p:nvPr>
            <p:ph type="dt" sz="half" idx="10"/>
          </p:nvPr>
        </p:nvSpPr>
        <p:spPr/>
        <p:txBody>
          <a:bodyPr/>
          <a:lstStyle/>
          <a:p>
            <a:fld id="{45606DE8-8252-42F5-AC94-5904A67DC85B}" type="datetimeFigureOut">
              <a:rPr lang="en-US" smtClean="0"/>
              <a:t>6/4/2025</a:t>
            </a:fld>
            <a:endParaRPr lang="en-US"/>
          </a:p>
        </p:txBody>
      </p:sp>
      <p:sp>
        <p:nvSpPr>
          <p:cNvPr id="6" name="Footer Placeholder 5">
            <a:extLst>
              <a:ext uri="{FF2B5EF4-FFF2-40B4-BE49-F238E27FC236}">
                <a16:creationId xmlns:a16="http://schemas.microsoft.com/office/drawing/2014/main" id="{36045BBA-73A4-D444-3976-65C5996FFB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D42BC2-6A1F-D7FF-16C8-E47C0F7A3C19}"/>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183753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DA3F-FD9E-37D0-D211-EC8263548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A169EA-3FA9-CAC0-BBC9-36C1A284D2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DAC408-CA7B-9D3A-0501-692BEAB66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03273-0E32-CA8C-3BF1-39D25B0B0ED0}"/>
              </a:ext>
            </a:extLst>
          </p:cNvPr>
          <p:cNvSpPr>
            <a:spLocks noGrp="1"/>
          </p:cNvSpPr>
          <p:nvPr>
            <p:ph type="dt" sz="half" idx="10"/>
          </p:nvPr>
        </p:nvSpPr>
        <p:spPr/>
        <p:txBody>
          <a:bodyPr/>
          <a:lstStyle/>
          <a:p>
            <a:fld id="{45606DE8-8252-42F5-AC94-5904A67DC85B}" type="datetimeFigureOut">
              <a:rPr lang="en-US" smtClean="0"/>
              <a:t>6/4/2025</a:t>
            </a:fld>
            <a:endParaRPr lang="en-US"/>
          </a:p>
        </p:txBody>
      </p:sp>
      <p:sp>
        <p:nvSpPr>
          <p:cNvPr id="6" name="Footer Placeholder 5">
            <a:extLst>
              <a:ext uri="{FF2B5EF4-FFF2-40B4-BE49-F238E27FC236}">
                <a16:creationId xmlns:a16="http://schemas.microsoft.com/office/drawing/2014/main" id="{2A26DBD7-43E6-6F16-A993-F0DACF156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3AA27-1552-7AAD-0D9A-E28EDE0C6641}"/>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11513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E714FD-9BF8-EB2C-8E02-55C77F69F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38D5C4-D52F-C0FB-435A-94C025E6B1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D1F8C-AE07-2C51-0D5F-2118E31D7C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606DE8-8252-42F5-AC94-5904A67DC85B}" type="datetimeFigureOut">
              <a:rPr lang="en-US" smtClean="0"/>
              <a:t>6/4/2025</a:t>
            </a:fld>
            <a:endParaRPr lang="en-US"/>
          </a:p>
        </p:txBody>
      </p:sp>
      <p:sp>
        <p:nvSpPr>
          <p:cNvPr id="5" name="Footer Placeholder 4">
            <a:extLst>
              <a:ext uri="{FF2B5EF4-FFF2-40B4-BE49-F238E27FC236}">
                <a16:creationId xmlns:a16="http://schemas.microsoft.com/office/drawing/2014/main" id="{ED4F895B-80AD-FF7C-8BF9-D936A4B20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638F36-8A35-6B4B-C31F-B1B830B3B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54E42B-EA0B-4D31-863A-AFF4931EB165}" type="slidenum">
              <a:rPr lang="en-US" smtClean="0"/>
              <a:t>‹#›</a:t>
            </a:fld>
            <a:endParaRPr lang="en-US"/>
          </a:p>
        </p:txBody>
      </p:sp>
    </p:spTree>
    <p:extLst>
      <p:ext uri="{BB962C8B-B14F-4D97-AF65-F5344CB8AC3E}">
        <p14:creationId xmlns:p14="http://schemas.microsoft.com/office/powerpoint/2010/main" val="2706805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17.gif"/><Relationship Id="rId7" Type="http://schemas.openxmlformats.org/officeDocument/2006/relationships/image" Target="../media/image21.jpeg"/><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10" Type="http://schemas.openxmlformats.org/officeDocument/2006/relationships/image" Target="../media/image24.gif"/><Relationship Id="rId4" Type="http://schemas.openxmlformats.org/officeDocument/2006/relationships/image" Target="../media/image18.gif"/><Relationship Id="rId9" Type="http://schemas.openxmlformats.org/officeDocument/2006/relationships/image" Target="../media/image23.gi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jpeg"/><Relationship Id="rId7" Type="http://schemas.openxmlformats.org/officeDocument/2006/relationships/image" Target="../media/image8.gi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gif"/><Relationship Id="rId10" Type="http://schemas.openxmlformats.org/officeDocument/2006/relationships/image" Target="../media/image11.gif"/><Relationship Id="rId4" Type="http://schemas.openxmlformats.org/officeDocument/2006/relationships/image" Target="../media/image5.gif"/><Relationship Id="rId9" Type="http://schemas.openxmlformats.org/officeDocument/2006/relationships/image" Target="../media/image10.gif"/></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joswellmaxeph.github.io/callback/TeamSit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D0200-B117-61C1-ACA5-F18FD2739D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7AE9F4-8EA0-077F-A60B-2A3BCEC39B80}"/>
              </a:ext>
            </a:extLst>
          </p:cNvPr>
          <p:cNvSpPr txBox="1"/>
          <p:nvPr/>
        </p:nvSpPr>
        <p:spPr>
          <a:xfrm>
            <a:off x="3185972" y="2692410"/>
            <a:ext cx="5820055" cy="2250231"/>
          </a:xfrm>
          <a:prstGeom prst="rect">
            <a:avLst/>
          </a:prstGeom>
          <a:noFill/>
        </p:spPr>
        <p:txBody>
          <a:bodyPr wrap="none" rtlCol="0">
            <a:spAutoFit/>
          </a:bodyPr>
          <a:lstStyle/>
          <a:p>
            <a:pPr marL="0" marR="0" lvl="0" indent="0" algn="ctr" defTabSz="914400" rtl="0" eaLnBrk="1" fontAlgn="auto" latinLnBrk="0" hangingPunct="1">
              <a:lnSpc>
                <a:spcPts val="8000"/>
              </a:lnSpc>
              <a:spcBef>
                <a:spcPts val="0"/>
              </a:spcBef>
              <a:spcAft>
                <a:spcPts val="0"/>
              </a:spcAft>
              <a:buClrTx/>
              <a:buSzTx/>
              <a:buFontTx/>
              <a:buNone/>
              <a:tabLst/>
              <a:defRPr/>
            </a:pPr>
            <a:r>
              <a:rPr lang="en-US" sz="11500" dirty="0">
                <a:solidFill>
                  <a:prstClr val="white"/>
                </a:solidFill>
                <a:latin typeface="Apple Garamond" panose="02000506080000020004" pitchFamily="2" charset="0"/>
              </a:rPr>
              <a:t>CALLBACK</a:t>
            </a:r>
          </a:p>
          <a:p>
            <a:pPr marL="0" marR="0" lvl="0" indent="0" algn="ctr" defTabSz="914400" rtl="0" eaLnBrk="1" fontAlgn="auto" latinLnBrk="0" hangingPunct="1">
              <a:lnSpc>
                <a:spcPts val="8000"/>
              </a:lnSpc>
              <a:spcBef>
                <a:spcPts val="0"/>
              </a:spcBef>
              <a:spcAft>
                <a:spcPts val="0"/>
              </a:spcAft>
              <a:buClrTx/>
              <a:buSzTx/>
              <a:buFontTx/>
              <a:buNone/>
              <a:tabLst/>
              <a:defRPr/>
            </a:pPr>
            <a:r>
              <a:rPr lang="en-US" sz="11500" dirty="0">
                <a:solidFill>
                  <a:prstClr val="white"/>
                </a:solidFill>
                <a:latin typeface="Apple Garamond" panose="02000506080000020004" pitchFamily="2" charset="0"/>
              </a:rPr>
              <a:t>KICKOFF</a:t>
            </a:r>
          </a:p>
        </p:txBody>
      </p:sp>
      <p:sp>
        <p:nvSpPr>
          <p:cNvPr id="3" name="TextBox 2">
            <a:extLst>
              <a:ext uri="{FF2B5EF4-FFF2-40B4-BE49-F238E27FC236}">
                <a16:creationId xmlns:a16="http://schemas.microsoft.com/office/drawing/2014/main" id="{953B6C7D-85FD-8AB8-E8DF-ED0A94F8A179}"/>
              </a:ext>
            </a:extLst>
          </p:cNvPr>
          <p:cNvSpPr txBox="1"/>
          <p:nvPr/>
        </p:nvSpPr>
        <p:spPr>
          <a:xfrm>
            <a:off x="3812360" y="4923538"/>
            <a:ext cx="4567277" cy="987899"/>
          </a:xfrm>
          <a:prstGeom prst="rect">
            <a:avLst/>
          </a:prstGeom>
          <a:noFill/>
        </p:spPr>
        <p:txBody>
          <a:bodyPr wrap="none" rtlCol="0">
            <a:spAutoFit/>
          </a:bodyPr>
          <a:lstStyle/>
          <a:p>
            <a:pPr marL="0" marR="0" lvl="0" indent="0" algn="ctr" defTabSz="914400" rtl="0" eaLnBrk="1" fontAlgn="auto" latinLnBrk="0" hangingPunct="1">
              <a:lnSpc>
                <a:spcPts val="8000"/>
              </a:lnSpc>
              <a:spcBef>
                <a:spcPts val="0"/>
              </a:spcBef>
              <a:spcAft>
                <a:spcPts val="0"/>
              </a:spcAft>
              <a:buClrTx/>
              <a:buSzTx/>
              <a:buFontTx/>
              <a:buNone/>
              <a:tabLst/>
              <a:defRPr/>
            </a:pPr>
            <a:r>
              <a:rPr lang="en-US" sz="4000" spc="1000" dirty="0" err="1">
                <a:solidFill>
                  <a:prstClr val="white"/>
                </a:solidFill>
                <a:latin typeface="Apple Garamond" panose="02000506080000020004" pitchFamily="2" charset="0"/>
              </a:rPr>
              <a:t>monday</a:t>
            </a:r>
            <a:r>
              <a:rPr lang="en-US" sz="4000" spc="1000" dirty="0">
                <a:solidFill>
                  <a:prstClr val="white"/>
                </a:solidFill>
                <a:latin typeface="Apple Garamond" panose="02000506080000020004" pitchFamily="2" charset="0"/>
              </a:rPr>
              <a:t> </a:t>
            </a:r>
            <a:r>
              <a:rPr lang="en-US" sz="4000" spc="1000" dirty="0" err="1">
                <a:solidFill>
                  <a:prstClr val="white"/>
                </a:solidFill>
                <a:latin typeface="Apple Garamond" panose="02000506080000020004" pitchFamily="2" charset="0"/>
              </a:rPr>
              <a:t>june</a:t>
            </a:r>
            <a:r>
              <a:rPr lang="en-US" sz="4000" spc="1000" dirty="0">
                <a:solidFill>
                  <a:prstClr val="white"/>
                </a:solidFill>
                <a:latin typeface="Apple Garamond" panose="02000506080000020004" pitchFamily="2" charset="0"/>
              </a:rPr>
              <a:t> 2</a:t>
            </a:r>
          </a:p>
        </p:txBody>
      </p:sp>
    </p:spTree>
    <p:extLst>
      <p:ext uri="{BB962C8B-B14F-4D97-AF65-F5344CB8AC3E}">
        <p14:creationId xmlns:p14="http://schemas.microsoft.com/office/powerpoint/2010/main" val="2033355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E1E3E-BA7A-A527-B267-EB030CC113A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1EED244-106A-CD6C-A425-E88B0F6B7FC9}"/>
              </a:ext>
            </a:extLst>
          </p:cNvPr>
          <p:cNvSpPr/>
          <p:nvPr/>
        </p:nvSpPr>
        <p:spPr>
          <a:xfrm>
            <a:off x="5366797" y="1795979"/>
            <a:ext cx="1266232" cy="4349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Apple Garamond" panose="02000506080000020004" pitchFamily="2" charset="0"/>
            </a:endParaRPr>
          </a:p>
        </p:txBody>
      </p:sp>
      <p:sp>
        <p:nvSpPr>
          <p:cNvPr id="7" name="Rectangle 6">
            <a:extLst>
              <a:ext uri="{FF2B5EF4-FFF2-40B4-BE49-F238E27FC236}">
                <a16:creationId xmlns:a16="http://schemas.microsoft.com/office/drawing/2014/main" id="{C9CD334D-52A5-9E0C-A75D-CD35EF9A52F6}"/>
              </a:ext>
            </a:extLst>
          </p:cNvPr>
          <p:cNvSpPr/>
          <p:nvPr/>
        </p:nvSpPr>
        <p:spPr>
          <a:xfrm>
            <a:off x="4252686" y="1794369"/>
            <a:ext cx="1114111" cy="4349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Apple Garamond" panose="02000506080000020004" pitchFamily="2" charset="0"/>
            </a:endParaRPr>
          </a:p>
        </p:txBody>
      </p:sp>
      <p:sp>
        <p:nvSpPr>
          <p:cNvPr id="3" name="Content Placeholder 2">
            <a:extLst>
              <a:ext uri="{FF2B5EF4-FFF2-40B4-BE49-F238E27FC236}">
                <a16:creationId xmlns:a16="http://schemas.microsoft.com/office/drawing/2014/main" id="{A2F8171F-A90B-3C4D-DE54-B3BA5430A323}"/>
              </a:ext>
            </a:extLst>
          </p:cNvPr>
          <p:cNvSpPr>
            <a:spLocks noGrp="1"/>
          </p:cNvSpPr>
          <p:nvPr>
            <p:ph idx="1"/>
          </p:nvPr>
        </p:nvSpPr>
        <p:spPr>
          <a:xfrm>
            <a:off x="563880" y="1775461"/>
            <a:ext cx="10515600" cy="4351338"/>
          </a:xfrm>
        </p:spPr>
        <p:txBody>
          <a:bodyPr>
            <a:normAutofit lnSpcReduction="10000"/>
          </a:bodyPr>
          <a:lstStyle/>
          <a:p>
            <a:pPr marL="0" indent="0">
              <a:buNone/>
            </a:pPr>
            <a:r>
              <a:rPr lang="en-US" sz="3200" dirty="0">
                <a:latin typeface="Apple Garamond" panose="02000506080000020004" pitchFamily="2" charset="0"/>
                <a:ea typeface="Inter" panose="02000503000000020004" pitchFamily="2" charset="0"/>
              </a:rPr>
              <a:t>CALLBACK is an original comedy musical.</a:t>
            </a:r>
          </a:p>
          <a:p>
            <a:pPr marL="0" indent="0">
              <a:buNone/>
            </a:pPr>
            <a:r>
              <a:rPr lang="en-US" sz="3200" dirty="0">
                <a:latin typeface="Apple Garamond" panose="02000506080000020004" pitchFamily="2" charset="0"/>
                <a:ea typeface="Inter" panose="02000503000000020004" pitchFamily="2" charset="0"/>
              </a:rPr>
              <a:t>It isn’t a </a:t>
            </a:r>
            <a:r>
              <a:rPr lang="en-US" sz="4000" b="1" dirty="0">
                <a:latin typeface="Apple Garamond" panose="02000506080000020004" pitchFamily="2" charset="0"/>
                <a:ea typeface="Inter" panose="02000503000000020004" pitchFamily="2" charset="0"/>
              </a:rPr>
              <a:t>M</a:t>
            </a:r>
            <a:r>
              <a:rPr lang="en-US" sz="3200" dirty="0">
                <a:latin typeface="Apple Garamond" panose="02000506080000020004" pitchFamily="2" charset="0"/>
                <a:ea typeface="Inter" panose="02000503000000020004" pitchFamily="2" charset="0"/>
              </a:rPr>
              <a:t>usical – it’s really just some songs that happen to have some acting in between them.</a:t>
            </a:r>
          </a:p>
          <a:p>
            <a:pPr marL="0" indent="0">
              <a:buNone/>
            </a:pPr>
            <a:endParaRPr lang="en-US" sz="1900"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I’m not a playwright or musician or producer or singer (just listen to the demos) – I am a songwriter. This is not </a:t>
            </a:r>
            <a:r>
              <a:rPr lang="en-US" sz="3200" i="1" dirty="0">
                <a:latin typeface="Apple Garamond" panose="02000506080000020004" pitchFamily="2" charset="0"/>
                <a:ea typeface="Inter" panose="02000503000000020004" pitchFamily="2" charset="0"/>
              </a:rPr>
              <a:t>a</a:t>
            </a:r>
            <a:r>
              <a:rPr lang="en-US" sz="3200" dirty="0">
                <a:latin typeface="Apple Garamond" panose="02000506080000020004" pitchFamily="2" charset="0"/>
                <a:ea typeface="Inter" panose="02000503000000020004" pitchFamily="2" charset="0"/>
              </a:rPr>
              <a:t> musical – it is music.</a:t>
            </a:r>
          </a:p>
          <a:p>
            <a:pPr marL="0" indent="0">
              <a:buNone/>
            </a:pPr>
            <a:endParaRPr lang="en-US" sz="1900"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As all things are</a:t>
            </a:r>
          </a:p>
          <a:p>
            <a:pPr marL="0" indent="0">
              <a:buNone/>
            </a:pPr>
            <a:r>
              <a:rPr lang="en-US" sz="2200" i="1" dirty="0">
                <a:latin typeface="Apple Garamond" panose="02000506080000020004" pitchFamily="2" charset="0"/>
                <a:ea typeface="Inter" panose="02000503000000020004" pitchFamily="2" charset="0"/>
              </a:rPr>
              <a:t>(Thomas Carlyle quote where he says anything examined deeply enough will turn out to be musical)</a:t>
            </a:r>
            <a:endParaRPr lang="en-US" sz="2200" dirty="0">
              <a:latin typeface="Apple Garamond" panose="02000506080000020004" pitchFamily="2" charset="0"/>
              <a:ea typeface="Inter" panose="02000503000000020004" pitchFamily="2" charset="0"/>
            </a:endParaRPr>
          </a:p>
          <a:p>
            <a:pPr marL="0" indent="0">
              <a:buNone/>
            </a:pPr>
            <a:endParaRPr lang="en-US" sz="3200" dirty="0">
              <a:latin typeface="Apple Garamond" panose="02000506080000020004" pitchFamily="2" charset="0"/>
              <a:ea typeface="Inter" panose="02000503000000020004" pitchFamily="2" charset="0"/>
            </a:endParaRPr>
          </a:p>
        </p:txBody>
      </p:sp>
      <p:sp>
        <p:nvSpPr>
          <p:cNvPr id="8" name="TextBox 7">
            <a:extLst>
              <a:ext uri="{FF2B5EF4-FFF2-40B4-BE49-F238E27FC236}">
                <a16:creationId xmlns:a16="http://schemas.microsoft.com/office/drawing/2014/main" id="{A1E8FF23-4388-3739-34FF-AA3ED9F69160}"/>
              </a:ext>
            </a:extLst>
          </p:cNvPr>
          <p:cNvSpPr txBox="1"/>
          <p:nvPr/>
        </p:nvSpPr>
        <p:spPr>
          <a:xfrm>
            <a:off x="3676709" y="975241"/>
            <a:ext cx="1939955" cy="400110"/>
          </a:xfrm>
          <a:prstGeom prst="rect">
            <a:avLst/>
          </a:prstGeom>
          <a:noFill/>
        </p:spPr>
        <p:txBody>
          <a:bodyPr wrap="none" rtlCol="0">
            <a:spAutoFit/>
          </a:bodyPr>
          <a:lstStyle/>
          <a:p>
            <a:r>
              <a:rPr lang="en-US" sz="2000" dirty="0">
                <a:solidFill>
                  <a:schemeClr val="tx1">
                    <a:lumMod val="50000"/>
                    <a:lumOff val="50000"/>
                  </a:schemeClr>
                </a:solidFill>
                <a:latin typeface="Apple Garamond" panose="02000506080000020004" pitchFamily="2" charset="0"/>
                <a:ea typeface="Inter" panose="02000503000000020004" pitchFamily="2" charset="0"/>
              </a:rPr>
              <a:t>adjective, not noun</a:t>
            </a:r>
          </a:p>
        </p:txBody>
      </p:sp>
      <p:cxnSp>
        <p:nvCxnSpPr>
          <p:cNvPr id="11" name="Straight Arrow Connector 10">
            <a:extLst>
              <a:ext uri="{FF2B5EF4-FFF2-40B4-BE49-F238E27FC236}">
                <a16:creationId xmlns:a16="http://schemas.microsoft.com/office/drawing/2014/main" id="{52B00331-97FA-6167-3BA5-623DFFFA0E42}"/>
              </a:ext>
            </a:extLst>
          </p:cNvPr>
          <p:cNvCxnSpPr>
            <a:cxnSpLocks/>
            <a:stCxn id="8" idx="2"/>
            <a:endCxn id="7" idx="0"/>
          </p:cNvCxnSpPr>
          <p:nvPr/>
        </p:nvCxnSpPr>
        <p:spPr>
          <a:xfrm>
            <a:off x="4646687" y="1375351"/>
            <a:ext cx="163055" cy="419018"/>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C378F4F-86CA-FD82-8A7F-AA0596FBFCE3}"/>
              </a:ext>
            </a:extLst>
          </p:cNvPr>
          <p:cNvSpPr txBox="1"/>
          <p:nvPr/>
        </p:nvSpPr>
        <p:spPr>
          <a:xfrm>
            <a:off x="5692427" y="1217460"/>
            <a:ext cx="1939955" cy="400110"/>
          </a:xfrm>
          <a:prstGeom prst="rect">
            <a:avLst/>
          </a:prstGeom>
          <a:noFill/>
        </p:spPr>
        <p:txBody>
          <a:bodyPr wrap="none" rtlCol="0">
            <a:spAutoFit/>
          </a:bodyPr>
          <a:lstStyle/>
          <a:p>
            <a:r>
              <a:rPr lang="en-US" sz="2000" dirty="0">
                <a:solidFill>
                  <a:schemeClr val="tx1">
                    <a:lumMod val="50000"/>
                    <a:lumOff val="50000"/>
                  </a:schemeClr>
                </a:solidFill>
                <a:latin typeface="Apple Garamond" panose="02000506080000020004" pitchFamily="2" charset="0"/>
                <a:ea typeface="Inter" panose="02000503000000020004" pitchFamily="2" charset="0"/>
              </a:rPr>
              <a:t>adjective, not noun</a:t>
            </a:r>
          </a:p>
        </p:txBody>
      </p:sp>
      <p:cxnSp>
        <p:nvCxnSpPr>
          <p:cNvPr id="13" name="Straight Arrow Connector 12">
            <a:extLst>
              <a:ext uri="{FF2B5EF4-FFF2-40B4-BE49-F238E27FC236}">
                <a16:creationId xmlns:a16="http://schemas.microsoft.com/office/drawing/2014/main" id="{AAF59ADE-1EAD-5D2F-7D5C-6983064276FA}"/>
              </a:ext>
            </a:extLst>
          </p:cNvPr>
          <p:cNvCxnSpPr>
            <a:cxnSpLocks/>
            <a:stCxn id="12" idx="2"/>
            <a:endCxn id="9" idx="0"/>
          </p:cNvCxnSpPr>
          <p:nvPr/>
        </p:nvCxnSpPr>
        <p:spPr>
          <a:xfrm flipH="1">
            <a:off x="5999913" y="1617570"/>
            <a:ext cx="662492" cy="178409"/>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5F0E1CB-1B98-01C1-646A-F2FC5DE6C907}"/>
              </a:ext>
            </a:extLst>
          </p:cNvPr>
          <p:cNvSpPr txBox="1"/>
          <p:nvPr/>
        </p:nvSpPr>
        <p:spPr>
          <a:xfrm>
            <a:off x="6331159" y="171020"/>
            <a:ext cx="5034904" cy="830997"/>
          </a:xfrm>
          <a:prstGeom prst="rect">
            <a:avLst/>
          </a:prstGeom>
          <a:noFill/>
        </p:spPr>
        <p:txBody>
          <a:bodyPr wrap="none" rtlCol="0">
            <a:spAutoFit/>
          </a:bodyPr>
          <a:lstStyle/>
          <a:p>
            <a:pPr algn="ctr"/>
            <a:r>
              <a:rPr lang="en-US" sz="4800" dirty="0">
                <a:latin typeface="Apple Garamond" panose="02000506080000020004" pitchFamily="2" charset="0"/>
              </a:rPr>
              <a:t>MORE BACKGROUND</a:t>
            </a:r>
          </a:p>
        </p:txBody>
      </p:sp>
    </p:spTree>
    <p:extLst>
      <p:ext uri="{BB962C8B-B14F-4D97-AF65-F5344CB8AC3E}">
        <p14:creationId xmlns:p14="http://schemas.microsoft.com/office/powerpoint/2010/main" val="30139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3" grpId="0" uiExpand="1" build="p"/>
      <p:bldP spid="8"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2A0B1-A647-42E4-E404-C1D8032FB23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C43A88-C693-630C-467F-3DD70DC098E8}"/>
              </a:ext>
            </a:extLst>
          </p:cNvPr>
          <p:cNvSpPr>
            <a:spLocks noGrp="1"/>
          </p:cNvSpPr>
          <p:nvPr>
            <p:ph idx="1"/>
          </p:nvPr>
        </p:nvSpPr>
        <p:spPr>
          <a:xfrm>
            <a:off x="820791" y="1545689"/>
            <a:ext cx="10515600" cy="4351338"/>
          </a:xfrm>
        </p:spPr>
        <p:txBody>
          <a:bodyPr>
            <a:normAutofit/>
          </a:bodyPr>
          <a:lstStyle/>
          <a:p>
            <a:pPr marL="0" indent="0">
              <a:buNone/>
            </a:pPr>
            <a:r>
              <a:rPr lang="en-US" sz="3200" i="1" dirty="0">
                <a:latin typeface="Apple Garamond" panose="02000506080000020004" pitchFamily="2" charset="0"/>
                <a:ea typeface="Inter" panose="02000503000000020004" pitchFamily="2" charset="0"/>
              </a:rPr>
              <a:t>An aspiring comedian gets the opportunity of a lifetime when a streaming service holds local auditions.</a:t>
            </a:r>
          </a:p>
          <a:p>
            <a:pPr marL="0" indent="0">
              <a:buNone/>
            </a:pPr>
            <a:endParaRPr lang="en-US" sz="3200" i="1"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This show is about wanting to put your exact full self on display and be seen, understood, and loved for who you are.</a:t>
            </a:r>
          </a:p>
          <a:p>
            <a:pPr marL="0" indent="0">
              <a:buNone/>
            </a:pPr>
            <a:endParaRPr lang="en-US" sz="3200" b="1"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Alt titles include - </a:t>
            </a:r>
            <a:r>
              <a:rPr lang="en-US" sz="3200" b="1" dirty="0">
                <a:latin typeface="Apple Garamond" panose="02000506080000020004" pitchFamily="2" charset="0"/>
                <a:ea typeface="Inter" panose="02000503000000020004" pitchFamily="2" charset="0"/>
              </a:rPr>
              <a:t>Imposters Theater: The Musical</a:t>
            </a:r>
          </a:p>
          <a:p>
            <a:pPr marL="0" indent="0">
              <a:buNone/>
            </a:pPr>
            <a:r>
              <a:rPr lang="en-US" sz="3200" b="1" dirty="0">
                <a:latin typeface="Apple Garamond" panose="02000506080000020004" pitchFamily="2" charset="0"/>
                <a:ea typeface="Inter" panose="02000503000000020004" pitchFamily="2" charset="0"/>
              </a:rPr>
              <a:t>Live, Laugh, Love: The Musical</a:t>
            </a:r>
          </a:p>
          <a:p>
            <a:pPr marL="0" indent="0">
              <a:buNone/>
            </a:pPr>
            <a:endParaRPr lang="en-US" sz="3200" dirty="0">
              <a:latin typeface="Apple Garamond" panose="02000506080000020004" pitchFamily="2" charset="0"/>
              <a:ea typeface="Inter" panose="02000503000000020004" pitchFamily="2" charset="0"/>
            </a:endParaRPr>
          </a:p>
        </p:txBody>
      </p:sp>
      <p:sp>
        <p:nvSpPr>
          <p:cNvPr id="23" name="TextBox 22">
            <a:extLst>
              <a:ext uri="{FF2B5EF4-FFF2-40B4-BE49-F238E27FC236}">
                <a16:creationId xmlns:a16="http://schemas.microsoft.com/office/drawing/2014/main" id="{C7C0C6A2-73EB-E486-150B-CBE502CB9EAD}"/>
              </a:ext>
            </a:extLst>
          </p:cNvPr>
          <p:cNvSpPr txBox="1"/>
          <p:nvPr/>
        </p:nvSpPr>
        <p:spPr>
          <a:xfrm>
            <a:off x="820791" y="586518"/>
            <a:ext cx="2731837" cy="830997"/>
          </a:xfrm>
          <a:prstGeom prst="rect">
            <a:avLst/>
          </a:prstGeom>
          <a:noFill/>
        </p:spPr>
        <p:txBody>
          <a:bodyPr wrap="none" rtlCol="0">
            <a:spAutoFit/>
          </a:bodyPr>
          <a:lstStyle/>
          <a:p>
            <a:pPr algn="ctr"/>
            <a:r>
              <a:rPr lang="en-US" sz="4800" dirty="0">
                <a:latin typeface="Apple Garamond" panose="02000506080000020004" pitchFamily="2" charset="0"/>
              </a:rPr>
              <a:t>THE SHOW</a:t>
            </a:r>
          </a:p>
        </p:txBody>
      </p:sp>
    </p:spTree>
    <p:extLst>
      <p:ext uri="{BB962C8B-B14F-4D97-AF65-F5344CB8AC3E}">
        <p14:creationId xmlns:p14="http://schemas.microsoft.com/office/powerpoint/2010/main" val="397276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I Think About the 'Live Más' Moment From 'Ink Master' a Lot">
            <a:extLst>
              <a:ext uri="{FF2B5EF4-FFF2-40B4-BE49-F238E27FC236}">
                <a16:creationId xmlns:a16="http://schemas.microsoft.com/office/drawing/2014/main" id="{9EFBD97B-4FEC-A518-82F4-B34FE37C1E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14"/>
          <a:stretch/>
        </p:blipFill>
        <p:spPr bwMode="auto">
          <a:xfrm>
            <a:off x="3581354" y="0"/>
            <a:ext cx="479826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1310F1-859C-4534-ABD7-0B1198A28481}"/>
              </a:ext>
            </a:extLst>
          </p:cNvPr>
          <p:cNvSpPr txBox="1"/>
          <p:nvPr/>
        </p:nvSpPr>
        <p:spPr>
          <a:xfrm>
            <a:off x="5429250" y="2679227"/>
            <a:ext cx="945951" cy="184666"/>
          </a:xfrm>
          <a:prstGeom prst="rect">
            <a:avLst/>
          </a:prstGeom>
          <a:solidFill>
            <a:schemeClr val="tx1"/>
          </a:solidFill>
          <a:ln>
            <a:noFill/>
          </a:ln>
        </p:spPr>
        <p:txBody>
          <a:bodyPr wrap="square" lIns="0" tIns="0" rIns="0" bIns="0" rtlCol="0">
            <a:spAutoFit/>
          </a:bodyPr>
          <a:lstStyle/>
          <a:p>
            <a:pPr algn="r"/>
            <a:r>
              <a:rPr lang="en-US" sz="1200" b="1" dirty="0">
                <a:ln w="6350">
                  <a:noFill/>
                </a:ln>
                <a:solidFill>
                  <a:srgbClr val="FAEBB1"/>
                </a:solidFill>
                <a:latin typeface="Inter" panose="02000503000000020004" pitchFamily="2" charset="0"/>
                <a:ea typeface="Inter" panose="02000503000000020004" pitchFamily="2" charset="0"/>
              </a:rPr>
              <a:t>CALLBACK</a:t>
            </a:r>
          </a:p>
        </p:txBody>
      </p:sp>
      <p:sp>
        <p:nvSpPr>
          <p:cNvPr id="5" name="TextBox 4">
            <a:extLst>
              <a:ext uri="{FF2B5EF4-FFF2-40B4-BE49-F238E27FC236}">
                <a16:creationId xmlns:a16="http://schemas.microsoft.com/office/drawing/2014/main" id="{4D95C7D7-9C70-1CED-9573-7B551D39FDDC}"/>
              </a:ext>
            </a:extLst>
          </p:cNvPr>
          <p:cNvSpPr txBox="1"/>
          <p:nvPr/>
        </p:nvSpPr>
        <p:spPr>
          <a:xfrm>
            <a:off x="6809879" y="2679227"/>
            <a:ext cx="567530" cy="184666"/>
          </a:xfrm>
          <a:prstGeom prst="rect">
            <a:avLst/>
          </a:prstGeom>
          <a:solidFill>
            <a:schemeClr val="tx1"/>
          </a:solidFill>
          <a:ln>
            <a:noFill/>
          </a:ln>
        </p:spPr>
        <p:txBody>
          <a:bodyPr wrap="square" lIns="0" tIns="0" rIns="0" bIns="0" rtlCol="0">
            <a:spAutoFit/>
          </a:bodyPr>
          <a:lstStyle/>
          <a:p>
            <a:r>
              <a:rPr lang="en-US" sz="1200" b="1" dirty="0">
                <a:ln w="6350">
                  <a:noFill/>
                </a:ln>
                <a:solidFill>
                  <a:srgbClr val="FAEBB1"/>
                </a:solidFill>
                <a:latin typeface="Inter" panose="02000503000000020004" pitchFamily="2" charset="0"/>
                <a:ea typeface="Inter" panose="02000503000000020004" pitchFamily="2" charset="0"/>
              </a:rPr>
              <a:t>SHOW</a:t>
            </a:r>
          </a:p>
        </p:txBody>
      </p:sp>
      <p:sp>
        <p:nvSpPr>
          <p:cNvPr id="6" name="TextBox 5">
            <a:extLst>
              <a:ext uri="{FF2B5EF4-FFF2-40B4-BE49-F238E27FC236}">
                <a16:creationId xmlns:a16="http://schemas.microsoft.com/office/drawing/2014/main" id="{69037A45-C83E-62CC-1669-4436D82339F2}"/>
              </a:ext>
            </a:extLst>
          </p:cNvPr>
          <p:cNvSpPr txBox="1"/>
          <p:nvPr/>
        </p:nvSpPr>
        <p:spPr>
          <a:xfrm>
            <a:off x="7284838" y="2863893"/>
            <a:ext cx="2422580" cy="184666"/>
          </a:xfrm>
          <a:prstGeom prst="rect">
            <a:avLst/>
          </a:prstGeom>
          <a:solidFill>
            <a:schemeClr val="tx1"/>
          </a:solidFill>
          <a:ln>
            <a:noFill/>
          </a:ln>
        </p:spPr>
        <p:txBody>
          <a:bodyPr wrap="square" lIns="0" tIns="0" rIns="0" bIns="0" rtlCol="0">
            <a:spAutoFit/>
          </a:bodyPr>
          <a:lstStyle/>
          <a:p>
            <a:r>
              <a:rPr lang="en-US" sz="1200" b="1" dirty="0">
                <a:ln w="6350">
                  <a:noFill/>
                </a:ln>
                <a:solidFill>
                  <a:srgbClr val="FAEBB1"/>
                </a:solidFill>
                <a:latin typeface="Inter" panose="02000503000000020004" pitchFamily="2" charset="0"/>
                <a:ea typeface="Inter" panose="02000503000000020004" pitchFamily="2" charset="0"/>
              </a:rPr>
              <a:t>AND LAUGHING AND LOVING</a:t>
            </a:r>
          </a:p>
        </p:txBody>
      </p:sp>
      <p:sp>
        <p:nvSpPr>
          <p:cNvPr id="7" name="TextBox 6">
            <a:extLst>
              <a:ext uri="{FF2B5EF4-FFF2-40B4-BE49-F238E27FC236}">
                <a16:creationId xmlns:a16="http://schemas.microsoft.com/office/drawing/2014/main" id="{0A0D3885-3E9D-2953-1B83-8EFCA577C069}"/>
              </a:ext>
            </a:extLst>
          </p:cNvPr>
          <p:cNvSpPr txBox="1"/>
          <p:nvPr/>
        </p:nvSpPr>
        <p:spPr>
          <a:xfrm>
            <a:off x="6243455" y="6447135"/>
            <a:ext cx="426427" cy="276999"/>
          </a:xfrm>
          <a:prstGeom prst="rect">
            <a:avLst/>
          </a:prstGeom>
          <a:solidFill>
            <a:schemeClr val="tx1"/>
          </a:solidFill>
          <a:ln>
            <a:noFill/>
          </a:ln>
        </p:spPr>
        <p:txBody>
          <a:bodyPr wrap="square" lIns="0" tIns="0" rIns="0" bIns="0" rtlCol="0">
            <a:spAutoFit/>
          </a:bodyPr>
          <a:lstStyle/>
          <a:p>
            <a:r>
              <a:rPr lang="en-US" sz="900" b="1" dirty="0">
                <a:ln w="6350">
                  <a:noFill/>
                </a:ln>
                <a:solidFill>
                  <a:srgbClr val="FAEBB1"/>
                </a:solidFill>
                <a:latin typeface="Inter" panose="02000503000000020004" pitchFamily="2" charset="0"/>
                <a:ea typeface="Inter" panose="02000503000000020004" pitchFamily="2" charset="0"/>
              </a:rPr>
              <a:t>LAUGH LOVE</a:t>
            </a:r>
          </a:p>
        </p:txBody>
      </p:sp>
    </p:spTree>
    <p:extLst>
      <p:ext uri="{BB962C8B-B14F-4D97-AF65-F5344CB8AC3E}">
        <p14:creationId xmlns:p14="http://schemas.microsoft.com/office/powerpoint/2010/main" val="246936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369005E-8EAE-49A3-AFA2-1719D451A5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92067EE-6033-39AA-C0CE-EF9B3324B1DA}"/>
              </a:ext>
            </a:extLst>
          </p:cNvPr>
          <p:cNvSpPr txBox="1"/>
          <p:nvPr/>
        </p:nvSpPr>
        <p:spPr>
          <a:xfrm>
            <a:off x="1055197" y="2497976"/>
            <a:ext cx="10081606"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THE CHARACTERS</a:t>
            </a:r>
          </a:p>
        </p:txBody>
      </p:sp>
    </p:spTree>
    <p:extLst>
      <p:ext uri="{BB962C8B-B14F-4D97-AF65-F5344CB8AC3E}">
        <p14:creationId xmlns:p14="http://schemas.microsoft.com/office/powerpoint/2010/main" val="48349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EB36F-DEC2-854E-B3CD-67069AF1A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830D76-CDA6-2014-4243-8C5FA02D8821}"/>
              </a:ext>
            </a:extLst>
          </p:cNvPr>
          <p:cNvSpPr>
            <a:spLocks noGrp="1"/>
          </p:cNvSpPr>
          <p:nvPr>
            <p:ph type="title"/>
          </p:nvPr>
        </p:nvSpPr>
        <p:spPr/>
        <p:txBody>
          <a:bodyPr>
            <a:normAutofit/>
          </a:bodyPr>
          <a:lstStyle/>
          <a:p>
            <a:pPr algn="ctr"/>
            <a:r>
              <a:rPr lang="en-US" sz="5400" dirty="0">
                <a:latin typeface="Apple Garamond" panose="02000506080000020004" pitchFamily="2" charset="0"/>
              </a:rPr>
              <a:t>THE CHARACTERS</a:t>
            </a:r>
          </a:p>
        </p:txBody>
      </p:sp>
      <p:sp>
        <p:nvSpPr>
          <p:cNvPr id="3" name="Content Placeholder 2">
            <a:extLst>
              <a:ext uri="{FF2B5EF4-FFF2-40B4-BE49-F238E27FC236}">
                <a16:creationId xmlns:a16="http://schemas.microsoft.com/office/drawing/2014/main" id="{EDB5C066-DF27-C58E-0BBE-1D55BC57471A}"/>
              </a:ext>
            </a:extLst>
          </p:cNvPr>
          <p:cNvSpPr>
            <a:spLocks noGrp="1"/>
          </p:cNvSpPr>
          <p:nvPr>
            <p:ph idx="1"/>
          </p:nvPr>
        </p:nvSpPr>
        <p:spPr>
          <a:xfrm>
            <a:off x="838200" y="1467406"/>
            <a:ext cx="10515600" cy="4773138"/>
          </a:xfrm>
        </p:spPr>
        <p:txBody>
          <a:bodyPr>
            <a:noAutofit/>
          </a:bodyPr>
          <a:lstStyle/>
          <a:p>
            <a:r>
              <a:rPr lang="en-US" sz="2500" b="1" dirty="0">
                <a:latin typeface="Apple Garamond" panose="02000506080000020004" pitchFamily="2" charset="0"/>
              </a:rPr>
              <a:t>SHAWN:</a:t>
            </a:r>
            <a:r>
              <a:rPr lang="en-US" sz="2500" dirty="0">
                <a:latin typeface="Apple Garamond" panose="02000506080000020004" pitchFamily="2" charset="0"/>
              </a:rPr>
              <a:t> Sarah </a:t>
            </a:r>
            <a:r>
              <a:rPr lang="en-US" sz="2500" dirty="0" err="1">
                <a:latin typeface="Apple Garamond" panose="02000506080000020004" pitchFamily="2" charset="0"/>
              </a:rPr>
              <a:t>Demetruk</a:t>
            </a:r>
            <a:r>
              <a:rPr lang="en-US" sz="2500" dirty="0">
                <a:latin typeface="Apple Garamond" panose="02000506080000020004" pitchFamily="2" charset="0"/>
              </a:rPr>
              <a:t> – </a:t>
            </a:r>
            <a:r>
              <a:rPr lang="en-US" sz="2500" i="1" dirty="0">
                <a:latin typeface="Apple Garamond" panose="02000506080000020004" pitchFamily="2" charset="0"/>
              </a:rPr>
              <a:t>a main character with main character syndrome</a:t>
            </a:r>
            <a:endParaRPr lang="en-US" sz="2500" b="1" i="1" dirty="0">
              <a:latin typeface="Apple Garamond" panose="02000506080000020004" pitchFamily="2" charset="0"/>
            </a:endParaRPr>
          </a:p>
          <a:p>
            <a:r>
              <a:rPr lang="en-US" sz="2500" b="1" dirty="0">
                <a:latin typeface="Apple Garamond" panose="02000506080000020004" pitchFamily="2" charset="0"/>
              </a:rPr>
              <a:t>DANNY: </a:t>
            </a:r>
            <a:r>
              <a:rPr lang="en-US" sz="2500" dirty="0">
                <a:latin typeface="Apple Garamond" panose="02000506080000020004" pitchFamily="2" charset="0"/>
              </a:rPr>
              <a:t>Abby Wolgamuth – </a:t>
            </a:r>
            <a:r>
              <a:rPr lang="en-US" sz="2500" i="1" dirty="0">
                <a:latin typeface="Apple Garamond" panose="02000506080000020004" pitchFamily="2" charset="0"/>
              </a:rPr>
              <a:t>Robin Williams in Good Will Hunting</a:t>
            </a:r>
            <a:endParaRPr lang="en-US" sz="2500" b="1" i="1" dirty="0">
              <a:latin typeface="Apple Garamond" panose="02000506080000020004" pitchFamily="2" charset="0"/>
            </a:endParaRPr>
          </a:p>
          <a:p>
            <a:r>
              <a:rPr lang="en-US" sz="2500" b="1" dirty="0">
                <a:latin typeface="Apple Garamond" panose="02000506080000020004" pitchFamily="2" charset="0"/>
              </a:rPr>
              <a:t>VIC: </a:t>
            </a:r>
            <a:r>
              <a:rPr lang="en-US" sz="2500" dirty="0">
                <a:latin typeface="Apple Garamond" panose="02000506080000020004" pitchFamily="2" charset="0"/>
              </a:rPr>
              <a:t>Nick Sobotka – </a:t>
            </a:r>
            <a:r>
              <a:rPr lang="en-US" sz="2500" i="1" dirty="0">
                <a:latin typeface="Apple Garamond" panose="02000506080000020004" pitchFamily="2" charset="0"/>
              </a:rPr>
              <a:t>the most toxically confident and decadently fabulous villain</a:t>
            </a:r>
            <a:endParaRPr lang="en-US" sz="2500" b="1" i="1" dirty="0">
              <a:latin typeface="Apple Garamond" panose="02000506080000020004" pitchFamily="2" charset="0"/>
            </a:endParaRPr>
          </a:p>
          <a:p>
            <a:r>
              <a:rPr lang="en-US" sz="2500" b="1" dirty="0">
                <a:latin typeface="Apple Garamond" panose="02000506080000020004" pitchFamily="2" charset="0"/>
              </a:rPr>
              <a:t>PHYLLIS: </a:t>
            </a:r>
            <a:r>
              <a:rPr lang="en-US" sz="2500" dirty="0">
                <a:latin typeface="Apple Garamond" panose="02000506080000020004" pitchFamily="2" charset="0"/>
              </a:rPr>
              <a:t>Grace Elliott – </a:t>
            </a:r>
            <a:r>
              <a:rPr lang="en-US" sz="2500" i="1" dirty="0">
                <a:latin typeface="Apple Garamond" panose="02000506080000020004" pitchFamily="2" charset="0"/>
              </a:rPr>
              <a:t>a businessperson who secretly </a:t>
            </a:r>
            <a:r>
              <a:rPr lang="en-US" sz="2500" i="1" dirty="0" err="1">
                <a:latin typeface="Apple Garamond" panose="02000506080000020004" pitchFamily="2" charset="0"/>
              </a:rPr>
              <a:t>sorta</a:t>
            </a:r>
            <a:r>
              <a:rPr lang="en-US" sz="2500" i="1" dirty="0">
                <a:latin typeface="Apple Garamond" panose="02000506080000020004" pitchFamily="2" charset="0"/>
              </a:rPr>
              <a:t> hates business</a:t>
            </a:r>
            <a:endParaRPr lang="en-US" sz="2500" b="1" i="1" dirty="0">
              <a:latin typeface="Apple Garamond" panose="02000506080000020004" pitchFamily="2" charset="0"/>
            </a:endParaRPr>
          </a:p>
          <a:p>
            <a:r>
              <a:rPr lang="en-US" sz="2500" b="1" dirty="0">
                <a:latin typeface="Apple Garamond" panose="02000506080000020004" pitchFamily="2" charset="0"/>
              </a:rPr>
              <a:t>MEL: </a:t>
            </a:r>
            <a:r>
              <a:rPr lang="en-US" sz="2500" dirty="0">
                <a:latin typeface="Apple Garamond" panose="02000506080000020004" pitchFamily="2" charset="0"/>
              </a:rPr>
              <a:t>Dana Bye – </a:t>
            </a:r>
            <a:r>
              <a:rPr lang="en-US" sz="2500" i="1" dirty="0">
                <a:latin typeface="Apple Garamond" panose="02000506080000020004" pitchFamily="2" charset="0"/>
              </a:rPr>
              <a:t>teacher who cares a LOT which can be negative or positive (Ryan Santa)</a:t>
            </a:r>
            <a:endParaRPr lang="en-US" sz="2500" b="1" i="1" dirty="0">
              <a:latin typeface="Apple Garamond" panose="02000506080000020004" pitchFamily="2" charset="0"/>
            </a:endParaRPr>
          </a:p>
          <a:p>
            <a:r>
              <a:rPr lang="en-US" sz="2500" b="1" dirty="0">
                <a:latin typeface="Apple Garamond" panose="02000506080000020004" pitchFamily="2" charset="0"/>
              </a:rPr>
              <a:t>CASEY:</a:t>
            </a:r>
            <a:r>
              <a:rPr lang="en-US" sz="2500" dirty="0">
                <a:latin typeface="Apple Garamond" panose="02000506080000020004" pitchFamily="2" charset="0"/>
              </a:rPr>
              <a:t> Joseph Lewis – </a:t>
            </a:r>
            <a:r>
              <a:rPr lang="en-US" sz="2500" i="1" dirty="0">
                <a:latin typeface="Apple Garamond" panose="02000506080000020004" pitchFamily="2" charset="0"/>
              </a:rPr>
              <a:t>old head who is a staple of the community and has seen it all</a:t>
            </a:r>
            <a:endParaRPr lang="en-US" sz="2500" b="1" i="1" dirty="0">
              <a:latin typeface="Apple Garamond" panose="02000506080000020004" pitchFamily="2" charset="0"/>
            </a:endParaRPr>
          </a:p>
          <a:p>
            <a:r>
              <a:rPr lang="en-US" sz="2500" b="1" dirty="0">
                <a:latin typeface="Apple Garamond" panose="02000506080000020004" pitchFamily="2" charset="0"/>
              </a:rPr>
              <a:t>KIERAN:</a:t>
            </a:r>
            <a:r>
              <a:rPr lang="en-US" sz="2500" dirty="0">
                <a:latin typeface="Apple Garamond" panose="02000506080000020004" pitchFamily="2" charset="0"/>
              </a:rPr>
              <a:t> Megan Roth – </a:t>
            </a:r>
            <a:r>
              <a:rPr lang="en-US" sz="2500" i="1" dirty="0">
                <a:latin typeface="Apple Garamond" panose="02000506080000020004" pitchFamily="2" charset="0"/>
              </a:rPr>
              <a:t>someone just starting to make improv their entire personality</a:t>
            </a:r>
            <a:endParaRPr lang="en-US" sz="2500" b="1" i="1" dirty="0">
              <a:latin typeface="Apple Garamond" panose="02000506080000020004" pitchFamily="2" charset="0"/>
            </a:endParaRPr>
          </a:p>
          <a:p>
            <a:r>
              <a:rPr lang="en-US" sz="2500" b="1" dirty="0">
                <a:latin typeface="Apple Garamond" panose="02000506080000020004" pitchFamily="2" charset="0"/>
              </a:rPr>
              <a:t>JESSE:</a:t>
            </a:r>
            <a:r>
              <a:rPr lang="en-US" sz="2500" dirty="0">
                <a:latin typeface="Apple Garamond" panose="02000506080000020004" pitchFamily="2" charset="0"/>
              </a:rPr>
              <a:t> Brianna </a:t>
            </a:r>
            <a:r>
              <a:rPr lang="en-US" sz="2500" dirty="0" err="1">
                <a:latin typeface="Apple Garamond" panose="02000506080000020004" pitchFamily="2" charset="0"/>
              </a:rPr>
              <a:t>Hohenfeld</a:t>
            </a:r>
            <a:r>
              <a:rPr lang="en-US" sz="2500" dirty="0">
                <a:latin typeface="Apple Garamond" panose="02000506080000020004" pitchFamily="2" charset="0"/>
              </a:rPr>
              <a:t> – </a:t>
            </a:r>
            <a:r>
              <a:rPr lang="en-US" sz="2500" i="1" dirty="0">
                <a:latin typeface="Apple Garamond" panose="02000506080000020004" pitchFamily="2" charset="0"/>
              </a:rPr>
              <a:t>a classic Gen Z individual</a:t>
            </a:r>
            <a:endParaRPr lang="en-US" sz="2500" b="1" i="1" dirty="0">
              <a:latin typeface="Apple Garamond" panose="02000506080000020004" pitchFamily="2" charset="0"/>
            </a:endParaRPr>
          </a:p>
          <a:p>
            <a:r>
              <a:rPr lang="en-US" sz="2500" b="1" dirty="0">
                <a:latin typeface="Apple Garamond" panose="02000506080000020004" pitchFamily="2" charset="0"/>
              </a:rPr>
              <a:t>EVERETT:</a:t>
            </a:r>
            <a:r>
              <a:rPr lang="en-US" sz="2500" dirty="0">
                <a:latin typeface="Apple Garamond" panose="02000506080000020004" pitchFamily="2" charset="0"/>
              </a:rPr>
              <a:t> Joe Erickson – </a:t>
            </a:r>
            <a:r>
              <a:rPr lang="en-US" sz="2500" i="1" dirty="0">
                <a:latin typeface="Apple Garamond" panose="02000506080000020004" pitchFamily="2" charset="0"/>
              </a:rPr>
              <a:t>basically Lorne Michaels (SNL) + Sam Reich (Dropout TV)</a:t>
            </a:r>
            <a:endParaRPr lang="en-US" sz="2500" b="1" i="1" dirty="0">
              <a:latin typeface="Apple Garamond" panose="02000506080000020004" pitchFamily="2" charset="0"/>
            </a:endParaRPr>
          </a:p>
          <a:p>
            <a:r>
              <a:rPr lang="en-US" sz="2500" b="1" dirty="0">
                <a:latin typeface="Apple Garamond" panose="02000506080000020004" pitchFamily="2" charset="0"/>
              </a:rPr>
              <a:t>TINA:</a:t>
            </a:r>
            <a:r>
              <a:rPr lang="en-US" sz="2500" dirty="0">
                <a:latin typeface="Apple Garamond" panose="02000506080000020004" pitchFamily="2" charset="0"/>
              </a:rPr>
              <a:t> Sam dropped out </a:t>
            </a:r>
            <a:r>
              <a:rPr lang="en-US" sz="2500" dirty="0">
                <a:latin typeface="Apple Garamond" panose="02000506080000020004" pitchFamily="2" charset="0"/>
                <a:sym typeface="Wingdings" panose="05000000000000000000" pitchFamily="2" charset="2"/>
              </a:rPr>
              <a:t></a:t>
            </a:r>
            <a:endParaRPr lang="en-US" sz="2500" b="1" dirty="0">
              <a:latin typeface="Apple Garamond" panose="02000506080000020004" pitchFamily="2" charset="0"/>
            </a:endParaRPr>
          </a:p>
        </p:txBody>
      </p:sp>
      <p:sp>
        <p:nvSpPr>
          <p:cNvPr id="4" name="TextBox 3">
            <a:extLst>
              <a:ext uri="{FF2B5EF4-FFF2-40B4-BE49-F238E27FC236}">
                <a16:creationId xmlns:a16="http://schemas.microsoft.com/office/drawing/2014/main" id="{C92C5141-7732-F625-0604-96001F41BB9D}"/>
              </a:ext>
            </a:extLst>
          </p:cNvPr>
          <p:cNvSpPr txBox="1"/>
          <p:nvPr/>
        </p:nvSpPr>
        <p:spPr>
          <a:xfrm>
            <a:off x="9299448" y="6240544"/>
            <a:ext cx="1463221" cy="369332"/>
          </a:xfrm>
          <a:prstGeom prst="rect">
            <a:avLst/>
          </a:prstGeom>
          <a:noFill/>
        </p:spPr>
        <p:txBody>
          <a:bodyPr wrap="none" rtlCol="0">
            <a:spAutoFit/>
          </a:bodyPr>
          <a:lstStyle/>
          <a:p>
            <a:r>
              <a:rPr lang="en-US" i="1" dirty="0">
                <a:latin typeface="Apple Garamond" panose="02000506080000020004" pitchFamily="2" charset="0"/>
              </a:rPr>
              <a:t>*</a:t>
            </a:r>
            <a:r>
              <a:rPr lang="en-US" i="1" dirty="0" err="1">
                <a:latin typeface="Apple Garamond" panose="02000506080000020004" pitchFamily="2" charset="0"/>
              </a:rPr>
              <a:t>everybodys</a:t>
            </a:r>
            <a:r>
              <a:rPr lang="en-US" i="1" dirty="0">
                <a:latin typeface="Apple Garamond" panose="02000506080000020004" pitchFamily="2" charset="0"/>
              </a:rPr>
              <a:t> </a:t>
            </a:r>
            <a:r>
              <a:rPr lang="en-US" i="1" dirty="0" err="1">
                <a:latin typeface="Apple Garamond" panose="02000506080000020004" pitchFamily="2" charset="0"/>
              </a:rPr>
              <a:t>nb</a:t>
            </a:r>
            <a:endParaRPr lang="en-US" i="1" dirty="0">
              <a:latin typeface="Apple Garamond" panose="02000506080000020004" pitchFamily="2" charset="0"/>
            </a:endParaRPr>
          </a:p>
        </p:txBody>
      </p:sp>
    </p:spTree>
    <p:extLst>
      <p:ext uri="{BB962C8B-B14F-4D97-AF65-F5344CB8AC3E}">
        <p14:creationId xmlns:p14="http://schemas.microsoft.com/office/powerpoint/2010/main" val="414156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230595-F0E1-6043-A380-215D88CACD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9A2959-3171-4D05-C11D-5DE30FC28BBC}"/>
              </a:ext>
            </a:extLst>
          </p:cNvPr>
          <p:cNvSpPr txBox="1"/>
          <p:nvPr/>
        </p:nvSpPr>
        <p:spPr>
          <a:xfrm>
            <a:off x="705745" y="2497976"/>
            <a:ext cx="10780516"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THIS PRODUCTION</a:t>
            </a:r>
          </a:p>
        </p:txBody>
      </p:sp>
    </p:spTree>
    <p:extLst>
      <p:ext uri="{BB962C8B-B14F-4D97-AF65-F5344CB8AC3E}">
        <p14:creationId xmlns:p14="http://schemas.microsoft.com/office/powerpoint/2010/main" val="1682118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51E5B-49E4-EB50-EB0B-B64B99C898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88832-74CA-708B-9077-F2527F44446A}"/>
              </a:ext>
            </a:extLst>
          </p:cNvPr>
          <p:cNvSpPr>
            <a:spLocks noGrp="1"/>
          </p:cNvSpPr>
          <p:nvPr>
            <p:ph type="title"/>
          </p:nvPr>
        </p:nvSpPr>
        <p:spPr/>
        <p:txBody>
          <a:bodyPr>
            <a:normAutofit/>
          </a:bodyPr>
          <a:lstStyle/>
          <a:p>
            <a:pPr algn="ctr"/>
            <a:r>
              <a:rPr lang="en-US" sz="5400" dirty="0">
                <a:latin typeface="Apple Garamond" panose="02000506080000020004" pitchFamily="2" charset="0"/>
              </a:rPr>
              <a:t>THIS PRODUCTION: TEAM</a:t>
            </a:r>
          </a:p>
        </p:txBody>
      </p:sp>
      <p:sp>
        <p:nvSpPr>
          <p:cNvPr id="3" name="Content Placeholder 2">
            <a:extLst>
              <a:ext uri="{FF2B5EF4-FFF2-40B4-BE49-F238E27FC236}">
                <a16:creationId xmlns:a16="http://schemas.microsoft.com/office/drawing/2014/main" id="{88FF9A9A-DD44-7F1A-4A3F-308B3E92358C}"/>
              </a:ext>
            </a:extLst>
          </p:cNvPr>
          <p:cNvSpPr>
            <a:spLocks noGrp="1"/>
          </p:cNvSpPr>
          <p:nvPr>
            <p:ph idx="1"/>
          </p:nvPr>
        </p:nvSpPr>
        <p:spPr/>
        <p:txBody>
          <a:bodyPr/>
          <a:lstStyle/>
          <a:p>
            <a:pPr marL="0" indent="0">
              <a:buNone/>
            </a:pPr>
            <a:r>
              <a:rPr lang="en-US" b="1" dirty="0">
                <a:latin typeface="Apple Garamond" panose="02000506080000020004" pitchFamily="2" charset="0"/>
              </a:rPr>
              <a:t>Joseph S. Maxwell: </a:t>
            </a:r>
            <a:r>
              <a:rPr lang="en-US" dirty="0">
                <a:latin typeface="Apple Garamond" panose="02000506080000020004" pitchFamily="2" charset="0"/>
              </a:rPr>
              <a:t>Director 🫠🫒🛢️👀</a:t>
            </a:r>
          </a:p>
          <a:p>
            <a:pPr marL="0" indent="0">
              <a:buNone/>
            </a:pPr>
            <a:r>
              <a:rPr lang="en-US" b="1" dirty="0">
                <a:latin typeface="Apple Garamond" panose="02000506080000020004" pitchFamily="2" charset="0"/>
              </a:rPr>
              <a:t>S.D.K. Boyle: </a:t>
            </a:r>
            <a:r>
              <a:rPr lang="en-US" dirty="0">
                <a:latin typeface="Apple Garamond" panose="02000506080000020004" pitchFamily="2" charset="0"/>
              </a:rPr>
              <a:t>Music Director</a:t>
            </a:r>
          </a:p>
          <a:p>
            <a:pPr marL="0" indent="0">
              <a:buNone/>
            </a:pPr>
            <a:r>
              <a:rPr lang="en-US" b="1" dirty="0">
                <a:latin typeface="Apple Garamond" panose="02000506080000020004" pitchFamily="2" charset="0"/>
              </a:rPr>
              <a:t>Jonah Raider-Roth: </a:t>
            </a:r>
            <a:r>
              <a:rPr lang="en-US" dirty="0">
                <a:latin typeface="Apple Garamond" panose="02000506080000020004" pitchFamily="2" charset="0"/>
              </a:rPr>
              <a:t>Assistant Director</a:t>
            </a:r>
          </a:p>
        </p:txBody>
      </p:sp>
    </p:spTree>
    <p:extLst>
      <p:ext uri="{BB962C8B-B14F-4D97-AF65-F5344CB8AC3E}">
        <p14:creationId xmlns:p14="http://schemas.microsoft.com/office/powerpoint/2010/main" val="70690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932CB-BB9C-B91A-2DF4-F1989895F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2F455-EB7C-79AC-B9A9-E083CD318833}"/>
              </a:ext>
            </a:extLst>
          </p:cNvPr>
          <p:cNvSpPr>
            <a:spLocks noGrp="1"/>
          </p:cNvSpPr>
          <p:nvPr>
            <p:ph type="title"/>
          </p:nvPr>
        </p:nvSpPr>
        <p:spPr/>
        <p:txBody>
          <a:bodyPr>
            <a:normAutofit/>
          </a:bodyPr>
          <a:lstStyle/>
          <a:p>
            <a:pPr algn="ctr"/>
            <a:r>
              <a:rPr lang="en-US" sz="5400" dirty="0">
                <a:latin typeface="Apple Garamond" panose="02000506080000020004" pitchFamily="2" charset="0"/>
              </a:rPr>
              <a:t>THIS PRODUCTION: “INDEPENDENT”</a:t>
            </a:r>
          </a:p>
        </p:txBody>
      </p:sp>
      <p:sp>
        <p:nvSpPr>
          <p:cNvPr id="3" name="Content Placeholder 2">
            <a:extLst>
              <a:ext uri="{FF2B5EF4-FFF2-40B4-BE49-F238E27FC236}">
                <a16:creationId xmlns:a16="http://schemas.microsoft.com/office/drawing/2014/main" id="{F9A04A48-8BDA-B5D1-7E86-30DA156B96AE}"/>
              </a:ext>
            </a:extLst>
          </p:cNvPr>
          <p:cNvSpPr>
            <a:spLocks noGrp="1"/>
          </p:cNvSpPr>
          <p:nvPr>
            <p:ph idx="1"/>
          </p:nvPr>
        </p:nvSpPr>
        <p:spPr/>
        <p:txBody>
          <a:bodyPr>
            <a:normAutofit/>
          </a:bodyPr>
          <a:lstStyle/>
          <a:p>
            <a:pPr marL="0" indent="0">
              <a:buNone/>
            </a:pPr>
            <a:r>
              <a:rPr lang="en-US" sz="3600" dirty="0">
                <a:latin typeface="Apple Garamond" panose="02000506080000020004" pitchFamily="2" charset="0"/>
              </a:rPr>
              <a:t>This is an “independent” production at Imposters Theater.</a:t>
            </a:r>
          </a:p>
          <a:p>
            <a:pPr marL="0" indent="0">
              <a:buNone/>
            </a:pPr>
            <a:r>
              <a:rPr lang="en-US" sz="3600" dirty="0">
                <a:latin typeface="Apple Garamond" panose="02000506080000020004" pitchFamily="2" charset="0"/>
              </a:rPr>
              <a:t>That means this group is responsible for everything!</a:t>
            </a:r>
          </a:p>
          <a:p>
            <a:pPr marL="0" indent="0">
              <a:buNone/>
            </a:pPr>
            <a:r>
              <a:rPr lang="en-US" sz="3600" dirty="0">
                <a:latin typeface="Apple Garamond" panose="02000506080000020004" pitchFamily="2" charset="0"/>
              </a:rPr>
              <a:t>And we will receive very little support from the theater itself.</a:t>
            </a:r>
          </a:p>
          <a:p>
            <a:pPr marL="0" indent="0">
              <a:buNone/>
            </a:pPr>
            <a:r>
              <a:rPr lang="en-US" sz="3600" dirty="0">
                <a:latin typeface="Apple Garamond" panose="02000506080000020004" pitchFamily="2" charset="0"/>
              </a:rPr>
              <a:t>BUT we have complete creative freedom.</a:t>
            </a:r>
          </a:p>
          <a:p>
            <a:pPr marL="0" indent="0">
              <a:buNone/>
            </a:pPr>
            <a:r>
              <a:rPr lang="en-US" sz="3600" dirty="0">
                <a:latin typeface="Apple Garamond" panose="02000506080000020004" pitchFamily="2" charset="0"/>
              </a:rPr>
              <a:t>This will be an extremely collaborative process by necessity.</a:t>
            </a:r>
          </a:p>
          <a:p>
            <a:pPr marL="0" indent="0">
              <a:buNone/>
            </a:pPr>
            <a:r>
              <a:rPr lang="en-US" sz="3600" dirty="0">
                <a:latin typeface="Apple Garamond" panose="02000506080000020004" pitchFamily="2" charset="0"/>
              </a:rPr>
              <a:t>We are doing this ourselves and I’m in charge </a:t>
            </a:r>
            <a:r>
              <a:rPr lang="en-US" sz="3200" dirty="0">
                <a:latin typeface="Apple Garamond" panose="02000506080000020004" pitchFamily="2" charset="0"/>
              </a:rPr>
              <a:t>and I have trouble </a:t>
            </a:r>
            <a:r>
              <a:rPr lang="en-US" dirty="0">
                <a:latin typeface="Apple Garamond" panose="02000506080000020004" pitchFamily="2" charset="0"/>
              </a:rPr>
              <a:t>being authoritative </a:t>
            </a:r>
            <a:r>
              <a:rPr lang="en-US" sz="2400" dirty="0">
                <a:latin typeface="Apple Garamond" panose="02000506080000020004" pitchFamily="2" charset="0"/>
              </a:rPr>
              <a:t>so I am going </a:t>
            </a:r>
            <a:r>
              <a:rPr lang="en-US" sz="2000" dirty="0">
                <a:latin typeface="Apple Garamond" panose="02000506080000020004" pitchFamily="2" charset="0"/>
              </a:rPr>
              <a:t>to “no worries if not” my way into a full theatrical production and I am </a:t>
            </a:r>
            <a:r>
              <a:rPr lang="en-US" sz="1600" dirty="0">
                <a:latin typeface="Apple Garamond" panose="02000506080000020004" pitchFamily="2" charset="0"/>
              </a:rPr>
              <a:t>also going to take this like </a:t>
            </a:r>
            <a:r>
              <a:rPr lang="en-US" sz="1400" dirty="0">
                <a:latin typeface="Apple Garamond" panose="02000506080000020004" pitchFamily="2" charset="0"/>
              </a:rPr>
              <a:t>way too seriously but it’s also </a:t>
            </a:r>
            <a:r>
              <a:rPr lang="en-US" sz="1100" dirty="0">
                <a:latin typeface="Apple Garamond" panose="02000506080000020004" pitchFamily="2" charset="0"/>
              </a:rPr>
              <a:t>like </a:t>
            </a:r>
            <a:r>
              <a:rPr lang="en-US" sz="1100" dirty="0" err="1">
                <a:latin typeface="Apple Garamond" panose="02000506080000020004" pitchFamily="2" charset="0"/>
              </a:rPr>
              <a:t>nbd</a:t>
            </a:r>
            <a:r>
              <a:rPr lang="en-US" sz="1100" dirty="0">
                <a:latin typeface="Apple Garamond" panose="02000506080000020004" pitchFamily="2" charset="0"/>
              </a:rPr>
              <a:t> so don’t even worry about it it’s fine</a:t>
            </a:r>
            <a:r>
              <a:rPr lang="en-US" sz="2000" dirty="0">
                <a:latin typeface="Apple Garamond" panose="02000506080000020004" pitchFamily="2" charset="0"/>
              </a:rPr>
              <a:t>.</a:t>
            </a:r>
            <a:endParaRPr lang="en-US" sz="3600" dirty="0">
              <a:latin typeface="Apple Garamond" panose="02000506080000020004" pitchFamily="2" charset="0"/>
            </a:endParaRPr>
          </a:p>
        </p:txBody>
      </p:sp>
    </p:spTree>
    <p:extLst>
      <p:ext uri="{BB962C8B-B14F-4D97-AF65-F5344CB8AC3E}">
        <p14:creationId xmlns:p14="http://schemas.microsoft.com/office/powerpoint/2010/main" val="302575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9147A-E35C-26FB-9487-C0C97C316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A586E-2DA4-468D-F133-58DCCE1595C8}"/>
              </a:ext>
            </a:extLst>
          </p:cNvPr>
          <p:cNvSpPr>
            <a:spLocks noGrp="1"/>
          </p:cNvSpPr>
          <p:nvPr>
            <p:ph type="title"/>
          </p:nvPr>
        </p:nvSpPr>
        <p:spPr/>
        <p:txBody>
          <a:bodyPr>
            <a:normAutofit/>
          </a:bodyPr>
          <a:lstStyle/>
          <a:p>
            <a:pPr algn="ctr"/>
            <a:r>
              <a:rPr lang="en-US" sz="5400" dirty="0">
                <a:latin typeface="Apple Garamond" panose="02000506080000020004" pitchFamily="2" charset="0"/>
              </a:rPr>
              <a:t>THIS PRODUCTION: WORK</a:t>
            </a:r>
          </a:p>
        </p:txBody>
      </p:sp>
      <p:graphicFrame>
        <p:nvGraphicFramePr>
          <p:cNvPr id="6" name="Chart 5">
            <a:extLst>
              <a:ext uri="{FF2B5EF4-FFF2-40B4-BE49-F238E27FC236}">
                <a16:creationId xmlns:a16="http://schemas.microsoft.com/office/drawing/2014/main" id="{8CB5A6C1-D1F8-2DEE-42AB-801AB469F873}"/>
              </a:ext>
            </a:extLst>
          </p:cNvPr>
          <p:cNvGraphicFramePr/>
          <p:nvPr>
            <p:extLst>
              <p:ext uri="{D42A27DB-BD31-4B8C-83A1-F6EECF244321}">
                <p14:modId xmlns:p14="http://schemas.microsoft.com/office/powerpoint/2010/main" val="2342331682"/>
              </p:ext>
            </p:extLst>
          </p:nvPr>
        </p:nvGraphicFramePr>
        <p:xfrm>
          <a:off x="431431" y="1554756"/>
          <a:ext cx="5664569" cy="3993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53E131FE-FD89-1396-3FB0-01F3FD46BB03}"/>
              </a:ext>
            </a:extLst>
          </p:cNvPr>
          <p:cNvGraphicFramePr/>
          <p:nvPr>
            <p:extLst>
              <p:ext uri="{D42A27DB-BD31-4B8C-83A1-F6EECF244321}">
                <p14:modId xmlns:p14="http://schemas.microsoft.com/office/powerpoint/2010/main" val="2909583756"/>
              </p:ext>
            </p:extLst>
          </p:nvPr>
        </p:nvGraphicFramePr>
        <p:xfrm>
          <a:off x="6183984" y="1554756"/>
          <a:ext cx="5576585" cy="47571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803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7874E-609E-24AD-F728-50E11971CB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07EE8B-45AE-1392-503C-FA835E083740}"/>
              </a:ext>
            </a:extLst>
          </p:cNvPr>
          <p:cNvSpPr>
            <a:spLocks noGrp="1"/>
          </p:cNvSpPr>
          <p:nvPr>
            <p:ph type="title"/>
          </p:nvPr>
        </p:nvSpPr>
        <p:spPr/>
        <p:txBody>
          <a:bodyPr>
            <a:normAutofit/>
          </a:bodyPr>
          <a:lstStyle/>
          <a:p>
            <a:pPr algn="ctr"/>
            <a:r>
              <a:rPr lang="en-US" sz="5400">
                <a:latin typeface="Apple Garamond" panose="02000506080000020004" pitchFamily="2" charset="0"/>
              </a:rPr>
              <a:t>CALLBACK KICKBACKS</a:t>
            </a:r>
            <a:endParaRPr lang="en-US" sz="5400" dirty="0">
              <a:latin typeface="Apple Garamond" panose="02000506080000020004" pitchFamily="2" charset="0"/>
            </a:endParaRPr>
          </a:p>
        </p:txBody>
      </p:sp>
      <p:sp>
        <p:nvSpPr>
          <p:cNvPr id="3" name="Content Placeholder 2">
            <a:extLst>
              <a:ext uri="{FF2B5EF4-FFF2-40B4-BE49-F238E27FC236}">
                <a16:creationId xmlns:a16="http://schemas.microsoft.com/office/drawing/2014/main" id="{5511F470-78F4-1610-E47B-AE9406088536}"/>
              </a:ext>
            </a:extLst>
          </p:cNvPr>
          <p:cNvSpPr>
            <a:spLocks noGrp="1"/>
          </p:cNvSpPr>
          <p:nvPr>
            <p:ph idx="1"/>
          </p:nvPr>
        </p:nvSpPr>
        <p:spPr>
          <a:xfrm>
            <a:off x="5514680" y="1825625"/>
            <a:ext cx="5839120" cy="4351338"/>
          </a:xfrm>
        </p:spPr>
        <p:txBody>
          <a:bodyPr>
            <a:normAutofit/>
          </a:bodyPr>
          <a:lstStyle/>
          <a:p>
            <a:pPr marL="0" indent="0">
              <a:buNone/>
            </a:pPr>
            <a:r>
              <a:rPr lang="en-US" sz="3600" dirty="0">
                <a:latin typeface="Apple Garamond" panose="02000506080000020004" pitchFamily="2" charset="0"/>
              </a:rPr>
              <a:t>We will schedule some optional team outings to help build cast chemistry and help us work well together. Ideas include:</a:t>
            </a:r>
          </a:p>
          <a:p>
            <a:pPr marL="0" indent="0">
              <a:buNone/>
            </a:pPr>
            <a:endParaRPr lang="en-US" sz="3600" dirty="0">
              <a:latin typeface="Apple Garamond" panose="02000506080000020004" pitchFamily="2" charset="0"/>
            </a:endParaRPr>
          </a:p>
          <a:p>
            <a:pPr marL="0" indent="0">
              <a:buNone/>
            </a:pPr>
            <a:r>
              <a:rPr lang="en-US" sz="3200" dirty="0">
                <a:latin typeface="Apple Garamond" panose="02000506080000020004" pitchFamily="2" charset="0"/>
              </a:rPr>
              <a:t>| Karaoke | Movie Night | Beach Day | PowerPoint Party | Baseball Game | | Thrift Day | Fundraiser Show |</a:t>
            </a:r>
          </a:p>
        </p:txBody>
      </p:sp>
      <p:pic>
        <p:nvPicPr>
          <p:cNvPr id="5" name="Picture 4">
            <a:extLst>
              <a:ext uri="{FF2B5EF4-FFF2-40B4-BE49-F238E27FC236}">
                <a16:creationId xmlns:a16="http://schemas.microsoft.com/office/drawing/2014/main" id="{9B192A44-6406-D483-6716-88099B6270F9}"/>
              </a:ext>
            </a:extLst>
          </p:cNvPr>
          <p:cNvPicPr>
            <a:picLocks noChangeAspect="1"/>
          </p:cNvPicPr>
          <p:nvPr/>
        </p:nvPicPr>
        <p:blipFill>
          <a:blip r:embed="rId2"/>
          <a:srcRect l="21440" t="41282" r="26179" b="30207"/>
          <a:stretch/>
        </p:blipFill>
        <p:spPr>
          <a:xfrm>
            <a:off x="702012" y="1992532"/>
            <a:ext cx="4157436" cy="4017524"/>
          </a:xfrm>
          <a:prstGeom prst="rect">
            <a:avLst/>
          </a:prstGeom>
        </p:spPr>
      </p:pic>
    </p:spTree>
    <p:extLst>
      <p:ext uri="{BB962C8B-B14F-4D97-AF65-F5344CB8AC3E}">
        <p14:creationId xmlns:p14="http://schemas.microsoft.com/office/powerpoint/2010/main" val="125290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well this guy did so there you go">
            <a:hlinkClick r:id="" action="ppaction://media"/>
            <a:extLst>
              <a:ext uri="{FF2B5EF4-FFF2-40B4-BE49-F238E27FC236}">
                <a16:creationId xmlns:a16="http://schemas.microsoft.com/office/drawing/2014/main" id="{75A6FC28-A067-EC66-6B0E-CE7531C4D94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0"/>
            <a:ext cx="9143999" cy="6858000"/>
          </a:xfrm>
          <a:prstGeom prst="rect">
            <a:avLst/>
          </a:prstGeom>
        </p:spPr>
      </p:pic>
    </p:spTree>
    <p:extLst>
      <p:ext uri="{BB962C8B-B14F-4D97-AF65-F5344CB8AC3E}">
        <p14:creationId xmlns:p14="http://schemas.microsoft.com/office/powerpoint/2010/main" val="400297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634E7F-A1AE-56BB-FF7C-CE29DE1F1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BBD9BB-D9E8-F388-E963-C36258739220}"/>
              </a:ext>
            </a:extLst>
          </p:cNvPr>
          <p:cNvSpPr txBox="1"/>
          <p:nvPr/>
        </p:nvSpPr>
        <p:spPr>
          <a:xfrm>
            <a:off x="0" y="1613118"/>
            <a:ext cx="12192000" cy="3631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LOGISTICS &amp; EXPECTATIONS</a:t>
            </a:r>
          </a:p>
        </p:txBody>
      </p:sp>
    </p:spTree>
    <p:extLst>
      <p:ext uri="{BB962C8B-B14F-4D97-AF65-F5344CB8AC3E}">
        <p14:creationId xmlns:p14="http://schemas.microsoft.com/office/powerpoint/2010/main" val="198909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859F5-3B8E-F1D1-A333-7DB11858B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17C76-7D43-E962-F39A-C16FFD763129}"/>
              </a:ext>
            </a:extLst>
          </p:cNvPr>
          <p:cNvSpPr>
            <a:spLocks noGrp="1"/>
          </p:cNvSpPr>
          <p:nvPr>
            <p:ph type="title"/>
          </p:nvPr>
        </p:nvSpPr>
        <p:spPr/>
        <p:txBody>
          <a:bodyPr>
            <a:normAutofit/>
          </a:bodyPr>
          <a:lstStyle/>
          <a:p>
            <a:pPr algn="ctr"/>
            <a:r>
              <a:rPr lang="en-US" sz="5400" dirty="0">
                <a:latin typeface="Apple Garamond" panose="02000506080000020004" pitchFamily="2" charset="0"/>
              </a:rPr>
              <a:t>YOUR RESPONSIBILITIES</a:t>
            </a:r>
          </a:p>
        </p:txBody>
      </p:sp>
      <p:sp>
        <p:nvSpPr>
          <p:cNvPr id="3" name="Content Placeholder 2">
            <a:extLst>
              <a:ext uri="{FF2B5EF4-FFF2-40B4-BE49-F238E27FC236}">
                <a16:creationId xmlns:a16="http://schemas.microsoft.com/office/drawing/2014/main" id="{66CB26C2-E862-E928-2B57-7A3C6730A667}"/>
              </a:ext>
            </a:extLst>
          </p:cNvPr>
          <p:cNvSpPr>
            <a:spLocks noGrp="1"/>
          </p:cNvSpPr>
          <p:nvPr>
            <p:ph idx="1"/>
          </p:nvPr>
        </p:nvSpPr>
        <p:spPr/>
        <p:txBody>
          <a:bodyPr/>
          <a:lstStyle/>
          <a:p>
            <a:r>
              <a:rPr lang="en-US" dirty="0">
                <a:latin typeface="Apple Garamond" panose="02000506080000020004" pitchFamily="2" charset="0"/>
              </a:rPr>
              <a:t>Memorize your lines (off-book date </a:t>
            </a:r>
            <a:r>
              <a:rPr lang="en-US" dirty="0" err="1">
                <a:latin typeface="Apple Garamond" panose="02000506080000020004" pitchFamily="2" charset="0"/>
              </a:rPr>
              <a:t>tbd</a:t>
            </a:r>
            <a:r>
              <a:rPr lang="en-US" dirty="0">
                <a:latin typeface="Apple Garamond" panose="02000506080000020004" pitchFamily="2" charset="0"/>
              </a:rPr>
              <a:t>)</a:t>
            </a:r>
          </a:p>
          <a:p>
            <a:r>
              <a:rPr lang="en-US" dirty="0">
                <a:latin typeface="Apple Garamond" panose="02000506080000020004" pitchFamily="2" charset="0"/>
              </a:rPr>
              <a:t>Learn your songs</a:t>
            </a:r>
          </a:p>
          <a:p>
            <a:r>
              <a:rPr lang="en-US" dirty="0">
                <a:latin typeface="Apple Garamond" panose="02000506080000020004" pitchFamily="2" charset="0"/>
              </a:rPr>
              <a:t>Make yourselves available</a:t>
            </a:r>
          </a:p>
          <a:p>
            <a:r>
              <a:rPr lang="en-US" dirty="0">
                <a:latin typeface="Apple Garamond" panose="02000506080000020004" pitchFamily="2" charset="0"/>
              </a:rPr>
              <a:t>Attend scheduled rehearsals</a:t>
            </a:r>
          </a:p>
          <a:p>
            <a:r>
              <a:rPr lang="en-US" dirty="0">
                <a:latin typeface="Apple Garamond" panose="02000506080000020004" pitchFamily="2" charset="0"/>
              </a:rPr>
              <a:t>Check the Discord at least once per day</a:t>
            </a:r>
          </a:p>
          <a:p>
            <a:r>
              <a:rPr lang="en-US" dirty="0">
                <a:latin typeface="Apple Garamond" panose="02000506080000020004" pitchFamily="2" charset="0"/>
              </a:rPr>
              <a:t>Adhere to deadlines and do other stuff you say you are </a:t>
            </a:r>
            <a:r>
              <a:rPr lang="en-US" dirty="0" err="1">
                <a:latin typeface="Apple Garamond" panose="02000506080000020004" pitchFamily="2" charset="0"/>
              </a:rPr>
              <a:t>gonna</a:t>
            </a:r>
            <a:r>
              <a:rPr lang="en-US" dirty="0">
                <a:latin typeface="Apple Garamond" panose="02000506080000020004" pitchFamily="2" charset="0"/>
              </a:rPr>
              <a:t> do it</a:t>
            </a:r>
          </a:p>
          <a:p>
            <a:r>
              <a:rPr lang="en-US" dirty="0">
                <a:latin typeface="Apple Garamond" panose="02000506080000020004" pitchFamily="2" charset="0"/>
              </a:rPr>
              <a:t>Be flexible because like 90 things will probably change</a:t>
            </a:r>
          </a:p>
        </p:txBody>
      </p:sp>
    </p:spTree>
    <p:extLst>
      <p:ext uri="{BB962C8B-B14F-4D97-AF65-F5344CB8AC3E}">
        <p14:creationId xmlns:p14="http://schemas.microsoft.com/office/powerpoint/2010/main" val="406070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54778-6B24-8265-0BAC-C3AF579E2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743CF8-2B88-D618-6C69-4EF2E959720B}"/>
              </a:ext>
            </a:extLst>
          </p:cNvPr>
          <p:cNvSpPr>
            <a:spLocks noGrp="1"/>
          </p:cNvSpPr>
          <p:nvPr>
            <p:ph type="title"/>
          </p:nvPr>
        </p:nvSpPr>
        <p:spPr/>
        <p:txBody>
          <a:bodyPr>
            <a:normAutofit/>
          </a:bodyPr>
          <a:lstStyle/>
          <a:p>
            <a:pPr algn="ctr"/>
            <a:r>
              <a:rPr lang="en-US" sz="5400" dirty="0">
                <a:latin typeface="Apple Garamond" panose="02000506080000020004" pitchFamily="2" charset="0"/>
              </a:rPr>
              <a:t>SCHEDULING</a:t>
            </a:r>
          </a:p>
        </p:txBody>
      </p:sp>
      <p:sp>
        <p:nvSpPr>
          <p:cNvPr id="3" name="Content Placeholder 2">
            <a:extLst>
              <a:ext uri="{FF2B5EF4-FFF2-40B4-BE49-F238E27FC236}">
                <a16:creationId xmlns:a16="http://schemas.microsoft.com/office/drawing/2014/main" id="{1839FB1F-A4C3-3668-C2A5-66C93EC55D94}"/>
              </a:ext>
            </a:extLst>
          </p:cNvPr>
          <p:cNvSpPr>
            <a:spLocks noGrp="1"/>
          </p:cNvSpPr>
          <p:nvPr>
            <p:ph idx="1"/>
          </p:nvPr>
        </p:nvSpPr>
        <p:spPr/>
        <p:txBody>
          <a:bodyPr>
            <a:normAutofit/>
          </a:bodyPr>
          <a:lstStyle/>
          <a:p>
            <a:pPr marL="0" indent="0">
              <a:buNone/>
            </a:pPr>
            <a:r>
              <a:rPr lang="en-US" dirty="0">
                <a:latin typeface="Apple Garamond" panose="02000506080000020004" pitchFamily="2" charset="0"/>
              </a:rPr>
              <a:t>Calendar linked from the Team Site – please add it to your own!</a:t>
            </a:r>
          </a:p>
          <a:p>
            <a:pPr marL="0" indent="0">
              <a:buNone/>
            </a:pPr>
            <a:endParaRPr lang="en-US" dirty="0">
              <a:latin typeface="Apple Garamond" panose="02000506080000020004" pitchFamily="2" charset="0"/>
            </a:endParaRPr>
          </a:p>
          <a:p>
            <a:pPr marL="0" indent="0">
              <a:buNone/>
            </a:pPr>
            <a:r>
              <a:rPr lang="en-US" u="sng" dirty="0">
                <a:latin typeface="Apple Garamond" panose="02000506080000020004" pitchFamily="2" charset="0"/>
              </a:rPr>
              <a:t>ALL HANDS ON DECK meetings – table read, on-stage rehearsals, tech week</a:t>
            </a:r>
          </a:p>
          <a:p>
            <a:pPr rtl="0" fontAlgn="base">
              <a:buFont typeface="Arial" panose="020B0604020202020204" pitchFamily="34" charset="0"/>
              <a:buChar char="•"/>
            </a:pPr>
            <a:r>
              <a:rPr lang="en-US" sz="2200" i="0" u="none" strike="noStrike" dirty="0">
                <a:solidFill>
                  <a:srgbClr val="000000"/>
                </a:solidFill>
                <a:effectLst/>
                <a:latin typeface="Apple Garamond" panose="02000506080000020004" pitchFamily="2" charset="0"/>
              </a:rPr>
              <a:t>TABLE READ – TO BE SCHEDULED</a:t>
            </a:r>
          </a:p>
          <a:p>
            <a:pPr rtl="0" fontAlgn="base">
              <a:buFont typeface="Arial" panose="020B0604020202020204" pitchFamily="34" charset="0"/>
              <a:buChar char="•"/>
            </a:pPr>
            <a:r>
              <a:rPr lang="en-US" sz="2200" b="1" i="1" u="none" strike="noStrike" dirty="0">
                <a:solidFill>
                  <a:srgbClr val="000000"/>
                </a:solidFill>
                <a:effectLst/>
                <a:latin typeface="Apple Garamond" panose="02000506080000020004" pitchFamily="2" charset="0"/>
              </a:rPr>
              <a:t>Tuesday, August 5 (6-9pm) </a:t>
            </a:r>
            <a:r>
              <a:rPr lang="en-US" sz="2200" b="0" i="1" u="none" strike="noStrike" dirty="0">
                <a:solidFill>
                  <a:srgbClr val="000000"/>
                </a:solidFill>
                <a:effectLst/>
                <a:latin typeface="Apple Garamond" panose="02000506080000020004" pitchFamily="2" charset="0"/>
              </a:rPr>
              <a:t>- REHEARSAL @ IMPOSTERS (we beg </a:t>
            </a:r>
            <a:r>
              <a:rPr lang="en-US" sz="2200" b="0" i="1" u="none" strike="noStrike" dirty="0" err="1">
                <a:solidFill>
                  <a:srgbClr val="000000"/>
                </a:solidFill>
                <a:effectLst/>
                <a:latin typeface="Apple Garamond" panose="02000506080000020004" pitchFamily="2" charset="0"/>
              </a:rPr>
              <a:t>michael</a:t>
            </a:r>
            <a:r>
              <a:rPr lang="en-US" sz="2200" b="0" i="1" u="none" strike="noStrike" dirty="0">
                <a:solidFill>
                  <a:srgbClr val="000000"/>
                </a:solidFill>
                <a:effectLst/>
                <a:latin typeface="Apple Garamond" panose="02000506080000020004" pitchFamily="2" charset="0"/>
              </a:rPr>
              <a:t> for the stage)</a:t>
            </a:r>
          </a:p>
          <a:p>
            <a:pPr rtl="0" fontAlgn="base">
              <a:buFont typeface="Arial" panose="020B0604020202020204" pitchFamily="34" charset="0"/>
              <a:buChar char="•"/>
            </a:pPr>
            <a:r>
              <a:rPr lang="en-US" sz="2200" b="1" i="1" u="none" strike="noStrike" dirty="0">
                <a:solidFill>
                  <a:srgbClr val="000000"/>
                </a:solidFill>
                <a:effectLst/>
                <a:latin typeface="Apple Garamond" panose="02000506080000020004" pitchFamily="2" charset="0"/>
              </a:rPr>
              <a:t>Tuesday, August 12 (6-9pm) </a:t>
            </a:r>
            <a:r>
              <a:rPr lang="en-US" sz="2200" b="0" i="1" u="none" strike="noStrike" dirty="0">
                <a:solidFill>
                  <a:srgbClr val="000000"/>
                </a:solidFill>
                <a:effectLst/>
                <a:latin typeface="Apple Garamond" panose="02000506080000020004" pitchFamily="2" charset="0"/>
              </a:rPr>
              <a:t>- REHEARSAL @ IMPOSTERS (we beg </a:t>
            </a:r>
            <a:r>
              <a:rPr lang="en-US" sz="2200" b="0" i="1" u="none" strike="noStrike" dirty="0" err="1">
                <a:solidFill>
                  <a:srgbClr val="000000"/>
                </a:solidFill>
                <a:effectLst/>
                <a:latin typeface="Apple Garamond" panose="02000506080000020004" pitchFamily="2" charset="0"/>
              </a:rPr>
              <a:t>michael</a:t>
            </a:r>
            <a:r>
              <a:rPr lang="en-US" sz="2200" b="0" i="1" u="none" strike="noStrike" dirty="0">
                <a:solidFill>
                  <a:srgbClr val="000000"/>
                </a:solidFill>
                <a:effectLst/>
                <a:latin typeface="Apple Garamond" panose="02000506080000020004" pitchFamily="2" charset="0"/>
              </a:rPr>
              <a:t> for the stage)</a:t>
            </a:r>
          </a:p>
          <a:p>
            <a:pPr rtl="0" fontAlgn="base">
              <a:buFont typeface="Arial" panose="020B0604020202020204" pitchFamily="34" charset="0"/>
              <a:buChar char="•"/>
            </a:pPr>
            <a:r>
              <a:rPr lang="en-US" sz="2200" b="1" i="0" u="none" strike="noStrike" dirty="0">
                <a:solidFill>
                  <a:srgbClr val="000000"/>
                </a:solidFill>
                <a:effectLst/>
                <a:latin typeface="Apple Garamond" panose="02000506080000020004" pitchFamily="2" charset="0"/>
              </a:rPr>
              <a:t>Sunday, August 24 (10am-1pm) </a:t>
            </a:r>
            <a:r>
              <a:rPr lang="en-US" sz="2200" b="0" i="0" u="none" strike="noStrike" dirty="0">
                <a:solidFill>
                  <a:srgbClr val="000000"/>
                </a:solidFill>
                <a:effectLst/>
                <a:latin typeface="Apple Garamond" panose="02000506080000020004" pitchFamily="2" charset="0"/>
              </a:rPr>
              <a:t>- REHEARSAL @ IMPOSTERS STAGE</a:t>
            </a:r>
            <a:endParaRPr lang="en-US" sz="2200" b="0" i="1" u="none" strike="noStrike" dirty="0">
              <a:solidFill>
                <a:srgbClr val="000000"/>
              </a:solidFill>
              <a:effectLst/>
              <a:latin typeface="Apple Garamond" panose="02000506080000020004" pitchFamily="2" charset="0"/>
            </a:endParaRPr>
          </a:p>
          <a:p>
            <a:pPr rtl="0" fontAlgn="base">
              <a:buFont typeface="Arial" panose="020B0604020202020204" pitchFamily="34" charset="0"/>
              <a:buChar char="•"/>
            </a:pPr>
            <a:r>
              <a:rPr lang="en-US" sz="2200" b="1" u="none" strike="noStrike" dirty="0">
                <a:solidFill>
                  <a:srgbClr val="000000"/>
                </a:solidFill>
                <a:effectLst/>
                <a:latin typeface="Apple Garamond" panose="02000506080000020004" pitchFamily="2" charset="0"/>
              </a:rPr>
              <a:t>Every night week before run (Aug 25+26+27+28)</a:t>
            </a:r>
            <a:r>
              <a:rPr lang="en-US" sz="2200" u="none" strike="noStrike" dirty="0">
                <a:solidFill>
                  <a:srgbClr val="000000"/>
                </a:solidFill>
                <a:effectLst/>
                <a:latin typeface="Apple Garamond" panose="02000506080000020004" pitchFamily="2" charset="0"/>
              </a:rPr>
              <a:t> - Somewhere</a:t>
            </a:r>
            <a:endParaRPr lang="en-US" sz="3500" dirty="0">
              <a:latin typeface="Apple Garamond" panose="02000506080000020004" pitchFamily="2" charset="0"/>
            </a:endParaRPr>
          </a:p>
        </p:txBody>
      </p:sp>
    </p:spTree>
    <p:extLst>
      <p:ext uri="{BB962C8B-B14F-4D97-AF65-F5344CB8AC3E}">
        <p14:creationId xmlns:p14="http://schemas.microsoft.com/office/powerpoint/2010/main" val="93805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9877F5-6E89-EF4F-59DA-FAF111B72F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3FC379-3B3A-5171-357E-C5E37629DAF8}"/>
              </a:ext>
            </a:extLst>
          </p:cNvPr>
          <p:cNvSpPr txBox="1"/>
          <p:nvPr/>
        </p:nvSpPr>
        <p:spPr>
          <a:xfrm>
            <a:off x="0" y="2497976"/>
            <a:ext cx="12192000"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WHAT’S NEXT</a:t>
            </a:r>
          </a:p>
        </p:txBody>
      </p:sp>
    </p:spTree>
    <p:extLst>
      <p:ext uri="{BB962C8B-B14F-4D97-AF65-F5344CB8AC3E}">
        <p14:creationId xmlns:p14="http://schemas.microsoft.com/office/powerpoint/2010/main" val="2831301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E99D8-A8DF-D2E4-4AFB-49F5E9F74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AE91C-1608-E7B7-4BA5-FAEC8A0E89A7}"/>
              </a:ext>
            </a:extLst>
          </p:cNvPr>
          <p:cNvSpPr>
            <a:spLocks noGrp="1"/>
          </p:cNvSpPr>
          <p:nvPr>
            <p:ph type="title"/>
          </p:nvPr>
        </p:nvSpPr>
        <p:spPr/>
        <p:txBody>
          <a:bodyPr>
            <a:normAutofit/>
          </a:bodyPr>
          <a:lstStyle/>
          <a:p>
            <a:pPr algn="ctr"/>
            <a:r>
              <a:rPr lang="en-US" sz="5400" dirty="0">
                <a:latin typeface="Apple Garamond" panose="02000506080000020004" pitchFamily="2" charset="0"/>
              </a:rPr>
              <a:t>WHAT’S NEXT FOR CREW</a:t>
            </a:r>
          </a:p>
        </p:txBody>
      </p:sp>
      <p:sp>
        <p:nvSpPr>
          <p:cNvPr id="3" name="Content Placeholder 2">
            <a:extLst>
              <a:ext uri="{FF2B5EF4-FFF2-40B4-BE49-F238E27FC236}">
                <a16:creationId xmlns:a16="http://schemas.microsoft.com/office/drawing/2014/main" id="{645A6C71-8488-B568-4AF9-1C88601EB373}"/>
              </a:ext>
            </a:extLst>
          </p:cNvPr>
          <p:cNvSpPr>
            <a:spLocks noGrp="1"/>
          </p:cNvSpPr>
          <p:nvPr>
            <p:ph idx="1"/>
          </p:nvPr>
        </p:nvSpPr>
        <p:spPr/>
        <p:txBody>
          <a:bodyPr>
            <a:normAutofit lnSpcReduction="10000"/>
          </a:bodyPr>
          <a:lstStyle/>
          <a:p>
            <a:r>
              <a:rPr lang="en-US" b="1" dirty="0">
                <a:latin typeface="Apple Garamond" panose="02000506080000020004" pitchFamily="2" charset="0"/>
              </a:rPr>
              <a:t>Building the rehearsal schedule</a:t>
            </a:r>
          </a:p>
          <a:p>
            <a:pPr lvl="1"/>
            <a:r>
              <a:rPr lang="en-US" dirty="0">
                <a:latin typeface="Apple Garamond" panose="02000506080000020004" pitchFamily="2" charset="0"/>
              </a:rPr>
              <a:t>Starting with the “ALL HANDS ON DECK” rehearsals</a:t>
            </a:r>
          </a:p>
          <a:p>
            <a:pPr lvl="1"/>
            <a:r>
              <a:rPr lang="en-US" dirty="0">
                <a:latin typeface="Apple Garamond" panose="02000506080000020004" pitchFamily="2" charset="0"/>
              </a:rPr>
              <a:t>Then moving onto more specific rehearsals</a:t>
            </a:r>
          </a:p>
          <a:p>
            <a:pPr lvl="1"/>
            <a:r>
              <a:rPr lang="en-US" b="1" dirty="0">
                <a:latin typeface="Apple Garamond" panose="02000506080000020004" pitchFamily="2" charset="0"/>
              </a:rPr>
              <a:t>Everyone please make sure your availability is up-to-date in the spreadsheet 😌</a:t>
            </a:r>
          </a:p>
          <a:p>
            <a:pPr marL="457200" lvl="1" indent="0">
              <a:buNone/>
            </a:pPr>
            <a:endParaRPr lang="en-US" dirty="0">
              <a:latin typeface="Apple Garamond" panose="02000506080000020004" pitchFamily="2" charset="0"/>
            </a:endParaRPr>
          </a:p>
          <a:p>
            <a:r>
              <a:rPr lang="en-US" b="1" dirty="0">
                <a:latin typeface="Apple Garamond" panose="02000506080000020004" pitchFamily="2" charset="0"/>
              </a:rPr>
              <a:t>Locking the script</a:t>
            </a:r>
          </a:p>
          <a:p>
            <a:pPr lvl="1"/>
            <a:r>
              <a:rPr lang="en-US" dirty="0">
                <a:latin typeface="Apple Garamond" panose="02000506080000020004" pitchFamily="2" charset="0"/>
              </a:rPr>
              <a:t>I am currently working on this, though it will not change too drastically</a:t>
            </a:r>
          </a:p>
          <a:p>
            <a:pPr lvl="1"/>
            <a:r>
              <a:rPr lang="en-US" dirty="0">
                <a:latin typeface="Apple Garamond" panose="02000506080000020004" pitchFamily="2" charset="0"/>
              </a:rPr>
              <a:t>The version at the table read will have some room but not much room to change</a:t>
            </a:r>
          </a:p>
          <a:p>
            <a:pPr marL="457200" lvl="1" indent="0">
              <a:buNone/>
            </a:pPr>
            <a:endParaRPr lang="en-US" dirty="0">
              <a:latin typeface="Apple Garamond" panose="02000506080000020004" pitchFamily="2" charset="0"/>
            </a:endParaRPr>
          </a:p>
          <a:p>
            <a:r>
              <a:rPr lang="en-US" b="1" dirty="0">
                <a:latin typeface="Apple Garamond" panose="02000506080000020004" pitchFamily="2" charset="0"/>
              </a:rPr>
              <a:t>Begging Michael Busch to give us time on the stage</a:t>
            </a:r>
          </a:p>
          <a:p>
            <a:pPr lvl="1"/>
            <a:r>
              <a:rPr lang="en-US" dirty="0">
                <a:latin typeface="Apple Garamond" panose="02000506080000020004" pitchFamily="2" charset="0"/>
              </a:rPr>
              <a:t>Will this happen? Maybe</a:t>
            </a:r>
          </a:p>
        </p:txBody>
      </p:sp>
    </p:spTree>
    <p:extLst>
      <p:ext uri="{BB962C8B-B14F-4D97-AF65-F5344CB8AC3E}">
        <p14:creationId xmlns:p14="http://schemas.microsoft.com/office/powerpoint/2010/main" val="40692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0026C-CBBF-437A-E3E4-3073DE908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948F0-B0F4-5E9B-3548-9AA0EFA39187}"/>
              </a:ext>
            </a:extLst>
          </p:cNvPr>
          <p:cNvSpPr>
            <a:spLocks noGrp="1"/>
          </p:cNvSpPr>
          <p:nvPr>
            <p:ph type="title"/>
          </p:nvPr>
        </p:nvSpPr>
        <p:spPr/>
        <p:txBody>
          <a:bodyPr>
            <a:normAutofit/>
          </a:bodyPr>
          <a:lstStyle/>
          <a:p>
            <a:pPr algn="ctr"/>
            <a:r>
              <a:rPr lang="en-US" sz="5400" dirty="0">
                <a:latin typeface="Apple Garamond" panose="02000506080000020004" pitchFamily="2" charset="0"/>
              </a:rPr>
              <a:t>WHAT’S NEXT FOR YOU</a:t>
            </a:r>
          </a:p>
        </p:txBody>
      </p:sp>
      <p:sp>
        <p:nvSpPr>
          <p:cNvPr id="3" name="Content Placeholder 2">
            <a:extLst>
              <a:ext uri="{FF2B5EF4-FFF2-40B4-BE49-F238E27FC236}">
                <a16:creationId xmlns:a16="http://schemas.microsoft.com/office/drawing/2014/main" id="{241A1078-70D3-7B83-9490-6789ADC5554E}"/>
              </a:ext>
            </a:extLst>
          </p:cNvPr>
          <p:cNvSpPr>
            <a:spLocks noGrp="1"/>
          </p:cNvSpPr>
          <p:nvPr>
            <p:ph idx="1"/>
          </p:nvPr>
        </p:nvSpPr>
        <p:spPr/>
        <p:txBody>
          <a:bodyPr>
            <a:normAutofit/>
          </a:bodyPr>
          <a:lstStyle/>
          <a:p>
            <a:r>
              <a:rPr lang="en-US" b="1" dirty="0">
                <a:latin typeface="Apple Garamond" panose="02000506080000020004" pitchFamily="2" charset="0"/>
              </a:rPr>
              <a:t>Read the script</a:t>
            </a:r>
          </a:p>
          <a:p>
            <a:r>
              <a:rPr lang="en-US" b="1" dirty="0">
                <a:latin typeface="Apple Garamond" panose="02000506080000020004" pitchFamily="2" charset="0"/>
              </a:rPr>
              <a:t>Download the demos</a:t>
            </a:r>
          </a:p>
          <a:p>
            <a:r>
              <a:rPr lang="en-US" b="1" dirty="0">
                <a:latin typeface="Apple Garamond" panose="02000506080000020004" pitchFamily="2" charset="0"/>
              </a:rPr>
              <a:t>Start learning your parts</a:t>
            </a:r>
          </a:p>
          <a:p>
            <a:r>
              <a:rPr lang="en-US" b="1" dirty="0">
                <a:latin typeface="Apple Garamond" panose="02000506080000020004" pitchFamily="2" charset="0"/>
              </a:rPr>
              <a:t>right now: hang out!</a:t>
            </a:r>
            <a:endParaRPr lang="en-US" dirty="0">
              <a:latin typeface="Apple Garamond" panose="02000506080000020004" pitchFamily="2" charset="0"/>
            </a:endParaRPr>
          </a:p>
        </p:txBody>
      </p:sp>
    </p:spTree>
    <p:extLst>
      <p:ext uri="{BB962C8B-B14F-4D97-AF65-F5344CB8AC3E}">
        <p14:creationId xmlns:p14="http://schemas.microsoft.com/office/powerpoint/2010/main" val="341897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8AEF1-335C-6EEA-DE62-E8100B6BA6FC}"/>
            </a:ext>
          </a:extLst>
        </p:cNvPr>
        <p:cNvGrpSpPr/>
        <p:nvPr/>
      </p:nvGrpSpPr>
      <p:grpSpPr>
        <a:xfrm>
          <a:off x="0" y="0"/>
          <a:ext cx="0" cy="0"/>
          <a:chOff x="0" y="0"/>
          <a:chExt cx="0" cy="0"/>
        </a:xfrm>
      </p:grpSpPr>
      <p:pic>
        <p:nvPicPr>
          <p:cNvPr id="3082" name="Picture 10" descr="Thank You Gif - IceGif">
            <a:extLst>
              <a:ext uri="{FF2B5EF4-FFF2-40B4-BE49-F238E27FC236}">
                <a16:creationId xmlns:a16="http://schemas.microsoft.com/office/drawing/2014/main" id="{266CDA92-E273-753E-3992-D700BC071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078" y="3965153"/>
            <a:ext cx="2742274" cy="22191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586905-8097-C06C-AC32-C11FFA2F4663}"/>
              </a:ext>
            </a:extLst>
          </p:cNvPr>
          <p:cNvSpPr>
            <a:spLocks noGrp="1"/>
          </p:cNvSpPr>
          <p:nvPr>
            <p:ph type="title"/>
          </p:nvPr>
        </p:nvSpPr>
        <p:spPr>
          <a:xfrm>
            <a:off x="481071" y="478541"/>
            <a:ext cx="10515600" cy="1325563"/>
          </a:xfrm>
        </p:spPr>
        <p:txBody>
          <a:bodyPr/>
          <a:lstStyle/>
          <a:p>
            <a:r>
              <a:rPr lang="en-US" dirty="0">
                <a:latin typeface="Apple Garamond" panose="02000506080000020004" pitchFamily="2" charset="0"/>
              </a:rPr>
              <a:t>again … thank you</a:t>
            </a:r>
          </a:p>
        </p:txBody>
      </p:sp>
      <p:pic>
        <p:nvPicPr>
          <p:cNvPr id="3074" name="Picture 2" descr="Thank you so much. Three roses. GIF by AnnaZLove on DeviantArt">
            <a:extLst>
              <a:ext uri="{FF2B5EF4-FFF2-40B4-BE49-F238E27FC236}">
                <a16:creationId xmlns:a16="http://schemas.microsoft.com/office/drawing/2014/main" id="{5A6E8643-F322-A3D5-72CA-3B3F48B2C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900" y="811175"/>
            <a:ext cx="2906357" cy="2850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litter Gif Picgifs thank you 1253693">
            <a:extLst>
              <a:ext uri="{FF2B5EF4-FFF2-40B4-BE49-F238E27FC236}">
                <a16:creationId xmlns:a16="http://schemas.microsoft.com/office/drawing/2014/main" id="{B364DC81-1A65-C48E-55A7-D475C80EA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90" y="1919096"/>
            <a:ext cx="4470476" cy="197668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eart Full Of Thanks! Free Thank You eCards, Greetings | 123 Greetings">
            <a:extLst>
              <a:ext uri="{FF2B5EF4-FFF2-40B4-BE49-F238E27FC236}">
                <a16:creationId xmlns:a16="http://schemas.microsoft.com/office/drawing/2014/main" id="{3C7776D1-8514-3974-709D-660926C705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4797" y="4659184"/>
            <a:ext cx="3382794" cy="21988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ank You From The Bottom Of My Heart Pictures, Photos, and Images for  Facebook, Tumblr, Pinterest, and Twitter">
            <a:extLst>
              <a:ext uri="{FF2B5EF4-FFF2-40B4-BE49-F238E27FC236}">
                <a16:creationId xmlns:a16="http://schemas.microsoft.com/office/drawing/2014/main" id="{27534DA8-ECE9-A2E4-CA5B-5C940C9C6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2834" y="0"/>
            <a:ext cx="2649166" cy="264916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eacher Thank You Clipart Transparent PNG Hd, Thanks You Clipart, Thanks, Thanks  You, Thank You Clipart PNG Image For Free Download">
            <a:extLst>
              <a:ext uri="{FF2B5EF4-FFF2-40B4-BE49-F238E27FC236}">
                <a16:creationId xmlns:a16="http://schemas.microsoft.com/office/drawing/2014/main" id="{4A1C80E7-75B6-FCF9-0686-329BA0A801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5198" y="675033"/>
            <a:ext cx="1273654" cy="1336779"/>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Thank U Reaction GIF by Amanda - Find &amp; Share on GIPHY">
            <a:extLst>
              <a:ext uri="{FF2B5EF4-FFF2-40B4-BE49-F238E27FC236}">
                <a16:creationId xmlns:a16="http://schemas.microsoft.com/office/drawing/2014/main" id="{384E6F6B-F313-9BCA-DE46-52D586C824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3896" y="4182851"/>
            <a:ext cx="45720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Thank U GIF by Lucas and Friends by RV AppStudios - Find &amp; Share on GIPHY">
            <a:extLst>
              <a:ext uri="{FF2B5EF4-FFF2-40B4-BE49-F238E27FC236}">
                <a16:creationId xmlns:a16="http://schemas.microsoft.com/office/drawing/2014/main" id="{9AA44713-4239-B58A-EEDF-2EAC642B66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314825"/>
            <a:ext cx="1547098" cy="25431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Thank You Event Animated GIF Logo Designs">
            <a:extLst>
              <a:ext uri="{FF2B5EF4-FFF2-40B4-BE49-F238E27FC236}">
                <a16:creationId xmlns:a16="http://schemas.microsoft.com/office/drawing/2014/main" id="{ED75D23F-DF93-FFDC-60F5-59BB54E66C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5135" y="2388535"/>
            <a:ext cx="5360312" cy="2680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48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307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308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092"/>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309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3088"/>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307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3082"/>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nodeType="afterEffect">
                                  <p:stCondLst>
                                    <p:cond delay="250"/>
                                  </p:stCondLst>
                                  <p:childTnLst>
                                    <p:set>
                                      <p:cBhvr>
                                        <p:cTn id="30" dur="1" fill="hold">
                                          <p:stCondLst>
                                            <p:cond delay="0"/>
                                          </p:stCondLst>
                                        </p:cTn>
                                        <p:tgtEl>
                                          <p:spTgt spid="3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7255C3-E10B-99C8-263F-96FC62A12C05}"/>
              </a:ext>
            </a:extLst>
          </p:cNvPr>
          <p:cNvPicPr>
            <a:picLocks noChangeAspect="1"/>
          </p:cNvPicPr>
          <p:nvPr/>
        </p:nvPicPr>
        <p:blipFill>
          <a:blip r:embed="rId2"/>
          <a:stretch>
            <a:fillRect/>
          </a:stretch>
        </p:blipFill>
        <p:spPr>
          <a:xfrm>
            <a:off x="0" y="0"/>
            <a:ext cx="12192000" cy="6855220"/>
          </a:xfrm>
          <a:prstGeom prst="rect">
            <a:avLst/>
          </a:prstGeom>
        </p:spPr>
      </p:pic>
      <p:sp>
        <p:nvSpPr>
          <p:cNvPr id="4" name="TextBox 3">
            <a:extLst>
              <a:ext uri="{FF2B5EF4-FFF2-40B4-BE49-F238E27FC236}">
                <a16:creationId xmlns:a16="http://schemas.microsoft.com/office/drawing/2014/main" id="{A732DA42-6161-F9C0-9AC6-41E543326679}"/>
              </a:ext>
            </a:extLst>
          </p:cNvPr>
          <p:cNvSpPr txBox="1"/>
          <p:nvPr/>
        </p:nvSpPr>
        <p:spPr>
          <a:xfrm>
            <a:off x="3717212" y="5541818"/>
            <a:ext cx="4979248" cy="584775"/>
          </a:xfrm>
          <a:prstGeom prst="rect">
            <a:avLst/>
          </a:prstGeom>
          <a:noFill/>
          <a:scene3d>
            <a:camera prst="orthographicFront">
              <a:rot lat="21579099" lon="2700000" rev="270000"/>
            </a:camera>
            <a:lightRig rig="threePt" dir="t"/>
          </a:scene3d>
          <a:sp3d/>
        </p:spPr>
        <p:txBody>
          <a:bodyPr wrap="none" rtlCol="0">
            <a:spAutoFit/>
          </a:bodyPr>
          <a:lstStyle/>
          <a:p>
            <a:r>
              <a:rPr lang="en-US" sz="3200" b="1" dirty="0">
                <a:solidFill>
                  <a:schemeClr val="bg1"/>
                </a:solidFill>
                <a:latin typeface="Baskerville Old Face" panose="02020602080505020303" pitchFamily="18" charset="0"/>
              </a:rPr>
              <a:t>An Original Comedy Musical</a:t>
            </a:r>
          </a:p>
        </p:txBody>
      </p:sp>
    </p:spTree>
    <p:extLst>
      <p:ext uri="{BB962C8B-B14F-4D97-AF65-F5344CB8AC3E}">
        <p14:creationId xmlns:p14="http://schemas.microsoft.com/office/powerpoint/2010/main" val="105873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7E1A7-05D3-8FB0-34F1-B443547B7DB6}"/>
              </a:ext>
            </a:extLst>
          </p:cNvPr>
          <p:cNvSpPr>
            <a:spLocks noGrp="1"/>
          </p:cNvSpPr>
          <p:nvPr>
            <p:ph type="title"/>
          </p:nvPr>
        </p:nvSpPr>
        <p:spPr/>
        <p:txBody>
          <a:bodyPr/>
          <a:lstStyle/>
          <a:p>
            <a:r>
              <a:rPr lang="en-US">
                <a:latin typeface="Apple Garamond" panose="02000506080000020004" pitchFamily="2" charset="0"/>
              </a:rPr>
              <a:t>first … thank you</a:t>
            </a:r>
            <a:endParaRPr lang="en-US" dirty="0">
              <a:latin typeface="Apple Garamond" panose="02000506080000020004" pitchFamily="2" charset="0"/>
            </a:endParaRPr>
          </a:p>
        </p:txBody>
      </p:sp>
      <p:pic>
        <p:nvPicPr>
          <p:cNvPr id="1026" name="Picture 2" descr="The History of 'Thank You' Around the World - Access 2 Interpreters">
            <a:extLst>
              <a:ext uri="{FF2B5EF4-FFF2-40B4-BE49-F238E27FC236}">
                <a16:creationId xmlns:a16="http://schemas.microsoft.com/office/drawing/2014/main" id="{D4256C3B-0253-B4C5-CFA2-B05C95327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1359582"/>
            <a:ext cx="5076825" cy="3400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Thank You Stock Illustrations – 1,945 Man Thank You Stock  Illustrations, Vectors &amp; Clipart - Dreamstime">
            <a:extLst>
              <a:ext uri="{FF2B5EF4-FFF2-40B4-BE49-F238E27FC236}">
                <a16:creationId xmlns:a16="http://schemas.microsoft.com/office/drawing/2014/main" id="{2C82AD52-86D0-C7D6-356B-EF95AE4C1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386" y="124658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noopy Thank You GIFs | Tenor">
            <a:extLst>
              <a:ext uri="{FF2B5EF4-FFF2-40B4-BE49-F238E27FC236}">
                <a16:creationId xmlns:a16="http://schemas.microsoft.com/office/drawing/2014/main" id="{F2862EA7-EB45-9DE4-2CEE-2C0D39624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6500" y="-19844"/>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ank You GIF - Thank You - Discover &amp; Share GIFs">
            <a:extLst>
              <a:ext uri="{FF2B5EF4-FFF2-40B4-BE49-F238E27FC236}">
                <a16:creationId xmlns:a16="http://schemas.microsoft.com/office/drawing/2014/main" id="{82BB84E4-A532-707C-7EC9-D87288C79F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87709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ank You Gif – cutegifanimatedpics.">
            <a:extLst>
              <a:ext uri="{FF2B5EF4-FFF2-40B4-BE49-F238E27FC236}">
                <a16:creationId xmlns:a16="http://schemas.microsoft.com/office/drawing/2014/main" id="{0CB324BB-F5AB-0683-F8B0-4B3C7FB202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7052" y="2396108"/>
            <a:ext cx="521017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ank You Sweet Heart GIFs | Tenor">
            <a:extLst>
              <a:ext uri="{FF2B5EF4-FFF2-40B4-BE49-F238E27FC236}">
                <a16:creationId xmlns:a16="http://schemas.microsoft.com/office/drawing/2014/main" id="{30429EBE-560D-F09F-7CB4-67154ACFA6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6500" y="4762500"/>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ank You With Love GIFs | Tenor">
            <a:extLst>
              <a:ext uri="{FF2B5EF4-FFF2-40B4-BE49-F238E27FC236}">
                <a16:creationId xmlns:a16="http://schemas.microsoft.com/office/drawing/2014/main" id="{F88FF2CD-2450-E695-DFF9-AC8D7D9E7E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7813" y="5207285"/>
            <a:ext cx="2095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hank You GIF, thank-you-24 @ Editable GIFs">
            <a:extLst>
              <a:ext uri="{FF2B5EF4-FFF2-40B4-BE49-F238E27FC236}">
                <a16:creationId xmlns:a16="http://schemas.microsoft.com/office/drawing/2014/main" id="{672FC7B0-6633-22B1-F921-5B19C8A919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6661" y="3925492"/>
            <a:ext cx="3076575" cy="230743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 Fairly Honourable Defeat' by Iris Murdoch - Books on GIF">
            <a:extLst>
              <a:ext uri="{FF2B5EF4-FFF2-40B4-BE49-F238E27FC236}">
                <a16:creationId xmlns:a16="http://schemas.microsoft.com/office/drawing/2014/main" id="{DB83C0E2-9BB7-003C-B955-B981010DAD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 y="4806949"/>
            <a:ext cx="3076575" cy="205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3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102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03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032"/>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103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1044"/>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038"/>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1042"/>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nodeType="afterEffect">
                                  <p:stCondLst>
                                    <p:cond delay="250"/>
                                  </p:stCondLst>
                                  <p:childTnLst>
                                    <p:set>
                                      <p:cBhvr>
                                        <p:cTn id="30"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C618-6BB7-817D-3C47-58EB69F57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97AEB-F18A-6297-8114-8EF85E9ED64D}"/>
              </a:ext>
            </a:extLst>
          </p:cNvPr>
          <p:cNvSpPr>
            <a:spLocks noGrp="1"/>
          </p:cNvSpPr>
          <p:nvPr>
            <p:ph type="title"/>
          </p:nvPr>
        </p:nvSpPr>
        <p:spPr/>
        <p:txBody>
          <a:bodyPr/>
          <a:lstStyle/>
          <a:p>
            <a:r>
              <a:rPr lang="en-US" dirty="0">
                <a:latin typeface="Apple Garamond" panose="02000506080000020004" pitchFamily="2" charset="0"/>
              </a:rPr>
              <a:t>second … who am </a:t>
            </a:r>
            <a:r>
              <a:rPr lang="en-US" dirty="0" err="1">
                <a:latin typeface="Apple Garamond" panose="02000506080000020004" pitchFamily="2" charset="0"/>
              </a:rPr>
              <a:t>i</a:t>
            </a:r>
            <a:r>
              <a:rPr lang="en-US" dirty="0">
                <a:latin typeface="Apple Garamond" panose="02000506080000020004" pitchFamily="2" charset="0"/>
              </a:rPr>
              <a:t>?</a:t>
            </a:r>
          </a:p>
        </p:txBody>
      </p:sp>
      <p:sp>
        <p:nvSpPr>
          <p:cNvPr id="6" name="Content Placeholder 2">
            <a:extLst>
              <a:ext uri="{FF2B5EF4-FFF2-40B4-BE49-F238E27FC236}">
                <a16:creationId xmlns:a16="http://schemas.microsoft.com/office/drawing/2014/main" id="{38620262-5816-DA5E-8B24-E524D2BC4322}"/>
              </a:ext>
            </a:extLst>
          </p:cNvPr>
          <p:cNvSpPr>
            <a:spLocks noGrp="1"/>
          </p:cNvSpPr>
          <p:nvPr>
            <p:ph idx="1"/>
          </p:nvPr>
        </p:nvSpPr>
        <p:spPr>
          <a:xfrm>
            <a:off x="838200" y="1825625"/>
            <a:ext cx="4264152" cy="4351338"/>
          </a:xfrm>
        </p:spPr>
        <p:txBody>
          <a:bodyPr/>
          <a:lstStyle/>
          <a:p>
            <a:pPr marL="514350" indent="-514350">
              <a:buFont typeface="+mj-lt"/>
              <a:buAutoNum type="alphaLcParenR"/>
            </a:pPr>
            <a:r>
              <a:rPr lang="en-US" dirty="0">
                <a:latin typeface="Apple Garamond" panose="02000506080000020004" pitchFamily="2" charset="0"/>
              </a:rPr>
              <a:t>a person who has no business writing a musical</a:t>
            </a:r>
          </a:p>
          <a:p>
            <a:pPr marL="514350" indent="-514350">
              <a:buFont typeface="+mj-lt"/>
              <a:buAutoNum type="alphaLcParenR"/>
            </a:pPr>
            <a:r>
              <a:rPr lang="en-US" dirty="0">
                <a:latin typeface="Apple Garamond" panose="02000506080000020004" pitchFamily="2" charset="0"/>
              </a:rPr>
              <a:t>a person who wrote this musical</a:t>
            </a:r>
          </a:p>
          <a:p>
            <a:pPr marL="514350" indent="-514350">
              <a:buFont typeface="+mj-lt"/>
              <a:buAutoNum type="alphaLcParenR"/>
            </a:pPr>
            <a:r>
              <a:rPr lang="en-US" dirty="0">
                <a:latin typeface="Apple Garamond" panose="02000506080000020004" pitchFamily="2" charset="0"/>
              </a:rPr>
              <a:t>a person who LOVES to make and present PowerPoints</a:t>
            </a:r>
          </a:p>
          <a:p>
            <a:pPr marL="514350" indent="-514350">
              <a:buFont typeface="+mj-lt"/>
              <a:buAutoNum type="alphaLcParenR"/>
            </a:pPr>
            <a:r>
              <a:rPr lang="en-US" dirty="0">
                <a:latin typeface="Apple Garamond" panose="02000506080000020004" pitchFamily="2" charset="0"/>
              </a:rPr>
              <a:t>also </a:t>
            </a:r>
            <a:r>
              <a:rPr lang="en-US" dirty="0" err="1">
                <a:latin typeface="Apple Garamond" panose="02000506080000020004" pitchFamily="2" charset="0"/>
              </a:rPr>
              <a:t>i</a:t>
            </a:r>
            <a:r>
              <a:rPr lang="en-US" dirty="0">
                <a:latin typeface="Apple Garamond" panose="02000506080000020004" pitchFamily="2" charset="0"/>
              </a:rPr>
              <a:t> have a child and a full-time job so </a:t>
            </a:r>
            <a:r>
              <a:rPr lang="en-US" dirty="0" err="1">
                <a:latin typeface="Apple Garamond" panose="02000506080000020004" pitchFamily="2" charset="0"/>
              </a:rPr>
              <a:t>i</a:t>
            </a:r>
            <a:r>
              <a:rPr lang="en-US" dirty="0">
                <a:latin typeface="Apple Garamond" panose="02000506080000020004" pitchFamily="2" charset="0"/>
              </a:rPr>
              <a:t> am TIRED</a:t>
            </a:r>
          </a:p>
        </p:txBody>
      </p:sp>
      <p:pic>
        <p:nvPicPr>
          <p:cNvPr id="1026" name="Picture 2" descr="A picture of me, Joseph Maxwell, as a young boy">
            <a:extLst>
              <a:ext uri="{FF2B5EF4-FFF2-40B4-BE49-F238E27FC236}">
                <a16:creationId xmlns:a16="http://schemas.microsoft.com/office/drawing/2014/main" id="{65F37377-6A24-28FF-26E6-9B057D030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04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F381-8C92-8A69-793D-18E72FB1AC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8F2D8-CE4B-2F9F-30C7-0B781E8C83A2}"/>
              </a:ext>
            </a:extLst>
          </p:cNvPr>
          <p:cNvSpPr>
            <a:spLocks noGrp="1"/>
          </p:cNvSpPr>
          <p:nvPr>
            <p:ph type="title"/>
          </p:nvPr>
        </p:nvSpPr>
        <p:spPr/>
        <p:txBody>
          <a:bodyPr/>
          <a:lstStyle/>
          <a:p>
            <a:r>
              <a:rPr lang="en-US" dirty="0">
                <a:latin typeface="Apple Garamond" panose="02000506080000020004" pitchFamily="2" charset="0"/>
              </a:rPr>
              <a:t>third … bookmark this</a:t>
            </a:r>
          </a:p>
        </p:txBody>
      </p:sp>
      <p:sp>
        <p:nvSpPr>
          <p:cNvPr id="7" name="TextBox 6">
            <a:extLst>
              <a:ext uri="{FF2B5EF4-FFF2-40B4-BE49-F238E27FC236}">
                <a16:creationId xmlns:a16="http://schemas.microsoft.com/office/drawing/2014/main" id="{7179D882-F788-A9C5-8D1B-C3561587A652}"/>
              </a:ext>
            </a:extLst>
          </p:cNvPr>
          <p:cNvSpPr txBox="1"/>
          <p:nvPr/>
        </p:nvSpPr>
        <p:spPr>
          <a:xfrm>
            <a:off x="338328" y="1690688"/>
            <a:ext cx="5848463" cy="1569660"/>
          </a:xfrm>
          <a:prstGeom prst="rect">
            <a:avLst/>
          </a:prstGeom>
          <a:noFill/>
        </p:spPr>
        <p:txBody>
          <a:bodyPr wrap="square">
            <a:spAutoFit/>
          </a:bodyPr>
          <a:lstStyle/>
          <a:p>
            <a:r>
              <a:rPr lang="en-US" sz="4800" b="1" dirty="0">
                <a:highlight>
                  <a:srgbClr val="FFFF00"/>
                </a:highlight>
                <a:latin typeface="Apple Garamond" panose="02000506080000020004" pitchFamily="2" charset="0"/>
                <a:hlinkClick r:id="rId2">
                  <a:extLst>
                    <a:ext uri="{A12FA001-AC4F-418D-AE19-62706E023703}">
                      <ahyp:hlinkClr xmlns:ahyp="http://schemas.microsoft.com/office/drawing/2018/hyperlinkcolor" val="tx"/>
                    </a:ext>
                  </a:extLst>
                </a:hlinkClick>
              </a:rPr>
              <a:t>joswellmaxeph.github.io/callback/TeamSite/</a:t>
            </a:r>
            <a:endParaRPr lang="en-US" sz="4800" b="1" dirty="0">
              <a:highlight>
                <a:srgbClr val="FFFF00"/>
              </a:highlight>
              <a:latin typeface="Apple Garamond" panose="02000506080000020004" pitchFamily="2" charset="0"/>
            </a:endParaRPr>
          </a:p>
        </p:txBody>
      </p:sp>
      <p:pic>
        <p:nvPicPr>
          <p:cNvPr id="11" name="Picture 10">
            <a:extLst>
              <a:ext uri="{FF2B5EF4-FFF2-40B4-BE49-F238E27FC236}">
                <a16:creationId xmlns:a16="http://schemas.microsoft.com/office/drawing/2014/main" id="{B7EE632D-EF11-AED3-986A-BA080863D5CD}"/>
              </a:ext>
            </a:extLst>
          </p:cNvPr>
          <p:cNvPicPr>
            <a:picLocks noChangeAspect="1"/>
          </p:cNvPicPr>
          <p:nvPr/>
        </p:nvPicPr>
        <p:blipFill>
          <a:blip r:embed="rId3"/>
          <a:stretch>
            <a:fillRect/>
          </a:stretch>
        </p:blipFill>
        <p:spPr>
          <a:xfrm>
            <a:off x="6686663" y="1027906"/>
            <a:ext cx="4762500" cy="4733925"/>
          </a:xfrm>
          <a:prstGeom prst="rect">
            <a:avLst/>
          </a:prstGeom>
        </p:spPr>
      </p:pic>
      <p:sp>
        <p:nvSpPr>
          <p:cNvPr id="12" name="TextBox 11">
            <a:extLst>
              <a:ext uri="{FF2B5EF4-FFF2-40B4-BE49-F238E27FC236}">
                <a16:creationId xmlns:a16="http://schemas.microsoft.com/office/drawing/2014/main" id="{A7B75C8A-73CF-AC54-D3DD-6176DAF04D65}"/>
              </a:ext>
            </a:extLst>
          </p:cNvPr>
          <p:cNvSpPr txBox="1"/>
          <p:nvPr/>
        </p:nvSpPr>
        <p:spPr>
          <a:xfrm>
            <a:off x="1799616" y="3893413"/>
            <a:ext cx="2244525"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Apple Garamond" panose="02000506080000020004" pitchFamily="2" charset="0"/>
              </a:rPr>
              <a:t>Discord Link</a:t>
            </a:r>
          </a:p>
          <a:p>
            <a:pPr marL="285750" indent="-285750">
              <a:buFont typeface="Arial" panose="020B0604020202020204" pitchFamily="34" charset="0"/>
              <a:buChar char="•"/>
            </a:pPr>
            <a:r>
              <a:rPr lang="en-US" sz="2800" dirty="0">
                <a:latin typeface="Apple Garamond" panose="02000506080000020004" pitchFamily="2" charset="0"/>
              </a:rPr>
              <a:t>Calendar Link</a:t>
            </a:r>
          </a:p>
          <a:p>
            <a:pPr marL="285750" indent="-285750">
              <a:buFont typeface="Arial" panose="020B0604020202020204" pitchFamily="34" charset="0"/>
              <a:buChar char="•"/>
            </a:pPr>
            <a:r>
              <a:rPr lang="en-US" sz="2800" dirty="0">
                <a:latin typeface="Apple Garamond" panose="02000506080000020004" pitchFamily="2" charset="0"/>
              </a:rPr>
              <a:t>Script Link</a:t>
            </a:r>
          </a:p>
          <a:p>
            <a:pPr marL="285750" indent="-285750">
              <a:buFont typeface="Arial" panose="020B0604020202020204" pitchFamily="34" charset="0"/>
              <a:buChar char="•"/>
            </a:pPr>
            <a:r>
              <a:rPr lang="en-US" sz="2800" dirty="0">
                <a:latin typeface="Apple Garamond" panose="02000506080000020004" pitchFamily="2" charset="0"/>
              </a:rPr>
              <a:t>Song Demos</a:t>
            </a:r>
          </a:p>
        </p:txBody>
      </p:sp>
    </p:spTree>
    <p:extLst>
      <p:ext uri="{BB962C8B-B14F-4D97-AF65-F5344CB8AC3E}">
        <p14:creationId xmlns:p14="http://schemas.microsoft.com/office/powerpoint/2010/main" val="3791316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093F5-C0C6-A094-A1D8-248720786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54BEC-ABCC-985D-EB53-2C899A8EAD66}"/>
              </a:ext>
            </a:extLst>
          </p:cNvPr>
          <p:cNvSpPr>
            <a:spLocks noGrp="1"/>
          </p:cNvSpPr>
          <p:nvPr>
            <p:ph type="title"/>
          </p:nvPr>
        </p:nvSpPr>
        <p:spPr/>
        <p:txBody>
          <a:bodyPr>
            <a:normAutofit/>
          </a:bodyPr>
          <a:lstStyle/>
          <a:p>
            <a:pPr algn="ctr"/>
            <a:r>
              <a:rPr lang="en-US" sz="8000" dirty="0">
                <a:latin typeface="Apple Garamond" panose="02000506080000020004" pitchFamily="2" charset="0"/>
              </a:rPr>
              <a:t>AGENDA</a:t>
            </a:r>
          </a:p>
        </p:txBody>
      </p:sp>
      <p:sp>
        <p:nvSpPr>
          <p:cNvPr id="3" name="Content Placeholder 2">
            <a:extLst>
              <a:ext uri="{FF2B5EF4-FFF2-40B4-BE49-F238E27FC236}">
                <a16:creationId xmlns:a16="http://schemas.microsoft.com/office/drawing/2014/main" id="{B4A6A609-D168-90EA-A5D4-F1118AB607D4}"/>
              </a:ext>
            </a:extLst>
          </p:cNvPr>
          <p:cNvSpPr>
            <a:spLocks noGrp="1"/>
          </p:cNvSpPr>
          <p:nvPr>
            <p:ph idx="1"/>
          </p:nvPr>
        </p:nvSpPr>
        <p:spPr/>
        <p:txBody>
          <a:bodyPr/>
          <a:lstStyle/>
          <a:p>
            <a:r>
              <a:rPr lang="en-US" dirty="0">
                <a:latin typeface="Apple Garamond" panose="02000506080000020004" pitchFamily="2" charset="0"/>
              </a:rPr>
              <a:t>about the show</a:t>
            </a:r>
          </a:p>
          <a:p>
            <a:r>
              <a:rPr lang="en-US" dirty="0">
                <a:latin typeface="Apple Garamond" panose="02000506080000020004" pitchFamily="2" charset="0"/>
              </a:rPr>
              <a:t>about the characters</a:t>
            </a:r>
          </a:p>
          <a:p>
            <a:r>
              <a:rPr lang="en-US" dirty="0">
                <a:latin typeface="Apple Garamond" panose="02000506080000020004" pitchFamily="2" charset="0"/>
              </a:rPr>
              <a:t>about this production</a:t>
            </a:r>
          </a:p>
          <a:p>
            <a:r>
              <a:rPr lang="en-US" dirty="0">
                <a:latin typeface="Apple Garamond" panose="02000506080000020004" pitchFamily="2" charset="0"/>
              </a:rPr>
              <a:t>logistics &amp; expectations</a:t>
            </a:r>
          </a:p>
          <a:p>
            <a:r>
              <a:rPr lang="en-US" dirty="0">
                <a:latin typeface="Apple Garamond" panose="02000506080000020004" pitchFamily="2" charset="0"/>
              </a:rPr>
              <a:t>what’s next</a:t>
            </a:r>
          </a:p>
          <a:p>
            <a:r>
              <a:rPr lang="en-US" dirty="0">
                <a:latin typeface="Apple Garamond" panose="02000506080000020004" pitchFamily="2" charset="0"/>
              </a:rPr>
              <a:t>chill hang</a:t>
            </a:r>
          </a:p>
        </p:txBody>
      </p:sp>
    </p:spTree>
    <p:extLst>
      <p:ext uri="{BB962C8B-B14F-4D97-AF65-F5344CB8AC3E}">
        <p14:creationId xmlns:p14="http://schemas.microsoft.com/office/powerpoint/2010/main" val="406536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47B47-D473-6171-B5B5-2ACE0DDEE044}"/>
              </a:ext>
            </a:extLst>
          </p:cNvPr>
          <p:cNvSpPr txBox="1"/>
          <p:nvPr/>
        </p:nvSpPr>
        <p:spPr>
          <a:xfrm>
            <a:off x="2952351" y="2497976"/>
            <a:ext cx="6287298" cy="1862048"/>
          </a:xfrm>
          <a:prstGeom prst="rect">
            <a:avLst/>
          </a:prstGeom>
          <a:noFill/>
        </p:spPr>
        <p:txBody>
          <a:bodyPr wrap="none" rtlCol="0">
            <a:spAutoFit/>
          </a:bodyPr>
          <a:lstStyle/>
          <a:p>
            <a:pPr algn="ctr"/>
            <a:r>
              <a:rPr lang="en-US" sz="11500" dirty="0">
                <a:solidFill>
                  <a:schemeClr val="bg1"/>
                </a:solidFill>
                <a:latin typeface="Apple Garamond" panose="02000506080000020004" pitchFamily="2" charset="0"/>
              </a:rPr>
              <a:t>THE SHOW</a:t>
            </a:r>
          </a:p>
        </p:txBody>
      </p:sp>
    </p:spTree>
    <p:extLst>
      <p:ext uri="{BB962C8B-B14F-4D97-AF65-F5344CB8AC3E}">
        <p14:creationId xmlns:p14="http://schemas.microsoft.com/office/powerpoint/2010/main" val="76736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F898B-C9DD-A530-BA9F-FFDFF1A9CCE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C84BFB-924D-FDF2-1275-3E6E1471972F}"/>
              </a:ext>
            </a:extLst>
          </p:cNvPr>
          <p:cNvSpPr>
            <a:spLocks noGrp="1"/>
          </p:cNvSpPr>
          <p:nvPr>
            <p:ph idx="1"/>
          </p:nvPr>
        </p:nvSpPr>
        <p:spPr/>
        <p:txBody>
          <a:bodyPr/>
          <a:lstStyle/>
          <a:p>
            <a:r>
              <a:rPr lang="en-US" dirty="0">
                <a:latin typeface="Apple Garamond" panose="02000506080000020004" pitchFamily="2" charset="0"/>
                <a:ea typeface="Inter" panose="02000503000000020004" pitchFamily="2" charset="0"/>
              </a:rPr>
              <a:t>I have been writing this musical since age 12</a:t>
            </a:r>
          </a:p>
          <a:p>
            <a:r>
              <a:rPr lang="en-US" dirty="0">
                <a:latin typeface="Apple Garamond" panose="02000506080000020004" pitchFamily="2" charset="0"/>
                <a:ea typeface="Inter" panose="02000503000000020004" pitchFamily="2" charset="0"/>
              </a:rPr>
              <a:t>That’s not literally true</a:t>
            </a:r>
          </a:p>
          <a:p>
            <a:r>
              <a:rPr lang="en-US" dirty="0">
                <a:latin typeface="Apple Garamond" panose="02000506080000020004" pitchFamily="2" charset="0"/>
                <a:ea typeface="Inter" panose="02000503000000020004" pitchFamily="2" charset="0"/>
              </a:rPr>
              <a:t>What is true is that every song and story I have ever written has led directly to this moment</a:t>
            </a:r>
          </a:p>
          <a:p>
            <a:r>
              <a:rPr lang="en-US" dirty="0">
                <a:latin typeface="Apple Garamond" panose="02000506080000020004" pitchFamily="2" charset="0"/>
                <a:ea typeface="Inter" panose="02000503000000020004" pitchFamily="2" charset="0"/>
              </a:rPr>
              <a:t>This show is me</a:t>
            </a:r>
          </a:p>
          <a:p>
            <a:r>
              <a:rPr lang="en-US" dirty="0">
                <a:latin typeface="Apple Garamond" panose="02000506080000020004" pitchFamily="2" charset="0"/>
                <a:ea typeface="Inter" panose="02000503000000020004" pitchFamily="2" charset="0"/>
              </a:rPr>
              <a:t>This show is my life’s work</a:t>
            </a:r>
          </a:p>
        </p:txBody>
      </p:sp>
      <p:sp>
        <p:nvSpPr>
          <p:cNvPr id="6" name="TextBox 5">
            <a:extLst>
              <a:ext uri="{FF2B5EF4-FFF2-40B4-BE49-F238E27FC236}">
                <a16:creationId xmlns:a16="http://schemas.microsoft.com/office/drawing/2014/main" id="{C8CCCC08-8219-8310-2039-415757E2BA78}"/>
              </a:ext>
            </a:extLst>
          </p:cNvPr>
          <p:cNvSpPr txBox="1"/>
          <p:nvPr/>
        </p:nvSpPr>
        <p:spPr>
          <a:xfrm>
            <a:off x="838200" y="586518"/>
            <a:ext cx="3538148" cy="830997"/>
          </a:xfrm>
          <a:prstGeom prst="rect">
            <a:avLst/>
          </a:prstGeom>
          <a:noFill/>
        </p:spPr>
        <p:txBody>
          <a:bodyPr wrap="none" rtlCol="0">
            <a:spAutoFit/>
          </a:bodyPr>
          <a:lstStyle/>
          <a:p>
            <a:pPr algn="ctr"/>
            <a:r>
              <a:rPr lang="en-US" sz="4800" dirty="0">
                <a:latin typeface="Apple Garamond" panose="02000506080000020004" pitchFamily="2" charset="0"/>
              </a:rPr>
              <a:t>BACKGROUND</a:t>
            </a:r>
          </a:p>
        </p:txBody>
      </p:sp>
    </p:spTree>
    <p:extLst>
      <p:ext uri="{BB962C8B-B14F-4D97-AF65-F5344CB8AC3E}">
        <p14:creationId xmlns:p14="http://schemas.microsoft.com/office/powerpoint/2010/main" val="10418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810</TotalTime>
  <Words>990</Words>
  <Application>Microsoft Office PowerPoint</Application>
  <PresentationFormat>Widescreen</PresentationFormat>
  <Paragraphs>123</Paragraphs>
  <Slides>26</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 Garamond</vt:lpstr>
      <vt:lpstr>Inter</vt:lpstr>
      <vt:lpstr>Arial</vt:lpstr>
      <vt:lpstr>Baskerville Old Face</vt:lpstr>
      <vt:lpstr>Aptos Display</vt:lpstr>
      <vt:lpstr>Aptos</vt:lpstr>
      <vt:lpstr>Office Theme</vt:lpstr>
      <vt:lpstr>PowerPoint Presentation</vt:lpstr>
      <vt:lpstr>PowerPoint Presentation</vt:lpstr>
      <vt:lpstr>PowerPoint Presentation</vt:lpstr>
      <vt:lpstr>first … thank you</vt:lpstr>
      <vt:lpstr>second … who am i?</vt:lpstr>
      <vt:lpstr>third … bookmark this</vt:lpstr>
      <vt:lpstr>AGENDA</vt:lpstr>
      <vt:lpstr>PowerPoint Presentation</vt:lpstr>
      <vt:lpstr>PowerPoint Presentation</vt:lpstr>
      <vt:lpstr>PowerPoint Presentation</vt:lpstr>
      <vt:lpstr>PowerPoint Presentation</vt:lpstr>
      <vt:lpstr>PowerPoint Presentation</vt:lpstr>
      <vt:lpstr>PowerPoint Presentation</vt:lpstr>
      <vt:lpstr>THE CHARACTERS</vt:lpstr>
      <vt:lpstr>PowerPoint Presentation</vt:lpstr>
      <vt:lpstr>THIS PRODUCTION: TEAM</vt:lpstr>
      <vt:lpstr>THIS PRODUCTION: “INDEPENDENT”</vt:lpstr>
      <vt:lpstr>THIS PRODUCTION: WORK</vt:lpstr>
      <vt:lpstr>CALLBACK KICKBACKS</vt:lpstr>
      <vt:lpstr>PowerPoint Presentation</vt:lpstr>
      <vt:lpstr>YOUR RESPONSIBILITIES</vt:lpstr>
      <vt:lpstr>SCHEDULING</vt:lpstr>
      <vt:lpstr>PowerPoint Presentation</vt:lpstr>
      <vt:lpstr>WHAT’S NEXT FOR CREW</vt:lpstr>
      <vt:lpstr>WHAT’S NEXT FOR YOU</vt:lpstr>
      <vt:lpstr>again … thank you</vt:lpstr>
    </vt:vector>
  </TitlesOfParts>
  <Company>Hyland Software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Joseph Maxwell</dc:creator>
  <cp:lastModifiedBy>Joseph Maxwell</cp:lastModifiedBy>
  <cp:revision>11</cp:revision>
  <dcterms:created xsi:type="dcterms:W3CDTF">2025-04-02T14:45:59Z</dcterms:created>
  <dcterms:modified xsi:type="dcterms:W3CDTF">2025-06-04T20:11:59Z</dcterms:modified>
</cp:coreProperties>
</file>